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0B4A"/>
    <a:srgbClr val="737B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900"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C3A2DC-55B8-4C16-99CC-508DB8DE7A89}"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2E16047D-E8E4-4324-8B42-4B176ABDC5CB}">
      <dgm:prSet/>
      <dgm:spPr/>
      <dgm:t>
        <a:bodyPr/>
        <a:lstStyle/>
        <a:p>
          <a:pPr rtl="0"/>
          <a:r>
            <a:rPr lang="en-US" smtClean="0"/>
            <a:t>Reactions with oxygen </a:t>
          </a:r>
          <a:endParaRPr lang="en-US"/>
        </a:p>
      </dgm:t>
    </dgm:pt>
    <dgm:pt modelId="{CCC3B8F7-6F41-453F-9890-749CF3228CEF}" type="parTrans" cxnId="{ECB3F838-8ECE-4759-8DF9-33B7738ED413}">
      <dgm:prSet/>
      <dgm:spPr/>
      <dgm:t>
        <a:bodyPr/>
        <a:lstStyle/>
        <a:p>
          <a:endParaRPr lang="en-US"/>
        </a:p>
      </dgm:t>
    </dgm:pt>
    <dgm:pt modelId="{1B770C74-84A6-4DB5-AF90-9047DD184255}" type="sibTrans" cxnId="{ECB3F838-8ECE-4759-8DF9-33B7738ED413}">
      <dgm:prSet/>
      <dgm:spPr/>
      <dgm:t>
        <a:bodyPr/>
        <a:lstStyle/>
        <a:p>
          <a:endParaRPr lang="en-US"/>
        </a:p>
      </dgm:t>
    </dgm:pt>
    <dgm:pt modelId="{BC871601-2375-4963-9206-EB34D0D45755}">
      <dgm:prSet/>
      <dgm:spPr/>
      <dgm:t>
        <a:bodyPr/>
        <a:lstStyle/>
        <a:p>
          <a:pPr rtl="0"/>
          <a:r>
            <a:rPr lang="en-US" smtClean="0"/>
            <a:t>All these elements form two types  of oxides: E</a:t>
          </a:r>
          <a:r>
            <a:rPr lang="en-US" baseline="-25000" smtClean="0"/>
            <a:t>2</a:t>
          </a:r>
          <a:r>
            <a:rPr lang="en-US" smtClean="0"/>
            <a:t>O</a:t>
          </a:r>
          <a:r>
            <a:rPr lang="en-US" baseline="-25000" smtClean="0"/>
            <a:t>3</a:t>
          </a:r>
          <a:r>
            <a:rPr lang="en-US" smtClean="0"/>
            <a:t> and E</a:t>
          </a:r>
          <a:r>
            <a:rPr lang="en-US" baseline="-25000" smtClean="0"/>
            <a:t>2</a:t>
          </a:r>
          <a:r>
            <a:rPr lang="en-US" smtClean="0"/>
            <a:t>O</a:t>
          </a:r>
          <a:r>
            <a:rPr lang="en-US" baseline="-25000" smtClean="0"/>
            <a:t>5</a:t>
          </a:r>
          <a:r>
            <a:rPr lang="en-US" smtClean="0"/>
            <a:t>. </a:t>
          </a:r>
          <a:endParaRPr lang="en-US"/>
        </a:p>
      </dgm:t>
    </dgm:pt>
    <dgm:pt modelId="{99C9E674-74C7-468B-836C-D6F810DFFE62}" type="parTrans" cxnId="{46E24E9B-9332-4E8F-958A-6A86717E785D}">
      <dgm:prSet/>
      <dgm:spPr/>
      <dgm:t>
        <a:bodyPr/>
        <a:lstStyle/>
        <a:p>
          <a:endParaRPr lang="en-US"/>
        </a:p>
      </dgm:t>
    </dgm:pt>
    <dgm:pt modelId="{81D97176-584A-456E-A2FD-63769A5B6DC1}" type="sibTrans" cxnId="{46E24E9B-9332-4E8F-958A-6A86717E785D}">
      <dgm:prSet/>
      <dgm:spPr/>
      <dgm:t>
        <a:bodyPr/>
        <a:lstStyle/>
        <a:p>
          <a:endParaRPr lang="en-US"/>
        </a:p>
      </dgm:t>
    </dgm:pt>
    <dgm:pt modelId="{0F15858D-B8FA-4942-8AB9-1753B6187918}">
      <dgm:prSet/>
      <dgm:spPr/>
      <dgm:t>
        <a:bodyPr/>
        <a:lstStyle/>
        <a:p>
          <a:pPr rtl="0"/>
          <a:r>
            <a:rPr lang="en-US" smtClean="0"/>
            <a:t>The oxide in the higher oxidation state of the element is more acidic than that of lower oxidation state.</a:t>
          </a:r>
          <a:endParaRPr lang="en-US"/>
        </a:p>
      </dgm:t>
    </dgm:pt>
    <dgm:pt modelId="{3867CFC1-6AFC-4355-A16F-5864C5CCC95C}" type="parTrans" cxnId="{31CB3AB3-8461-43AD-A498-4F06F4505F40}">
      <dgm:prSet/>
      <dgm:spPr/>
      <dgm:t>
        <a:bodyPr/>
        <a:lstStyle/>
        <a:p>
          <a:endParaRPr lang="en-US"/>
        </a:p>
      </dgm:t>
    </dgm:pt>
    <dgm:pt modelId="{659D23EF-C138-40D1-94AA-0146438052E5}" type="sibTrans" cxnId="{31CB3AB3-8461-43AD-A498-4F06F4505F40}">
      <dgm:prSet/>
      <dgm:spPr/>
      <dgm:t>
        <a:bodyPr/>
        <a:lstStyle/>
        <a:p>
          <a:endParaRPr lang="en-US"/>
        </a:p>
      </dgm:t>
    </dgm:pt>
    <dgm:pt modelId="{184B42C7-AE17-4034-BFA6-7C38D7A79401}">
      <dgm:prSet/>
      <dgm:spPr/>
      <dgm:t>
        <a:bodyPr/>
        <a:lstStyle/>
        <a:p>
          <a:pPr rtl="0"/>
          <a:r>
            <a:rPr lang="en-US" smtClean="0"/>
            <a:t>Their acidic character decreases down the group. </a:t>
          </a:r>
          <a:endParaRPr lang="en-US"/>
        </a:p>
      </dgm:t>
    </dgm:pt>
    <dgm:pt modelId="{8346D5A9-8682-47E0-9BF9-94A39AF0CC98}" type="parTrans" cxnId="{DDDE58E0-7BD0-4270-819E-AC53AE8BF152}">
      <dgm:prSet/>
      <dgm:spPr/>
      <dgm:t>
        <a:bodyPr/>
        <a:lstStyle/>
        <a:p>
          <a:endParaRPr lang="en-US"/>
        </a:p>
      </dgm:t>
    </dgm:pt>
    <dgm:pt modelId="{C4219AE2-6FA5-4E3F-9C00-FA2D4E54D3F5}" type="sibTrans" cxnId="{DDDE58E0-7BD0-4270-819E-AC53AE8BF152}">
      <dgm:prSet/>
      <dgm:spPr/>
      <dgm:t>
        <a:bodyPr/>
        <a:lstStyle/>
        <a:p>
          <a:endParaRPr lang="en-US"/>
        </a:p>
      </dgm:t>
    </dgm:pt>
    <dgm:pt modelId="{C3DE2B4A-3127-407B-8EE3-578BC09548F1}">
      <dgm:prSet/>
      <dgm:spPr/>
      <dgm:t>
        <a:bodyPr/>
        <a:lstStyle/>
        <a:p>
          <a:pPr rtl="0"/>
          <a:r>
            <a:rPr lang="en-US" smtClean="0"/>
            <a:t>The oxides of the type E</a:t>
          </a:r>
          <a:r>
            <a:rPr lang="en-US" baseline="-25000" smtClean="0"/>
            <a:t>2</a:t>
          </a:r>
          <a:r>
            <a:rPr lang="en-US" smtClean="0"/>
            <a:t>O</a:t>
          </a:r>
          <a:r>
            <a:rPr lang="en-US" baseline="-25000" smtClean="0"/>
            <a:t>3</a:t>
          </a:r>
          <a:r>
            <a:rPr lang="en-US" smtClean="0"/>
            <a:t> of nitrogen and phosphorus are purely acidic.</a:t>
          </a:r>
          <a:endParaRPr lang="en-US"/>
        </a:p>
      </dgm:t>
    </dgm:pt>
    <dgm:pt modelId="{FCCD2619-3AF4-4281-8160-4F5778D053B1}" type="parTrans" cxnId="{3BB33E8B-02F1-4AE6-AB13-003B8984C306}">
      <dgm:prSet/>
      <dgm:spPr/>
      <dgm:t>
        <a:bodyPr/>
        <a:lstStyle/>
        <a:p>
          <a:endParaRPr lang="en-US"/>
        </a:p>
      </dgm:t>
    </dgm:pt>
    <dgm:pt modelId="{C74331BB-32AE-45FF-8686-B5F3AAF7C5FC}" type="sibTrans" cxnId="{3BB33E8B-02F1-4AE6-AB13-003B8984C306}">
      <dgm:prSet/>
      <dgm:spPr/>
      <dgm:t>
        <a:bodyPr/>
        <a:lstStyle/>
        <a:p>
          <a:endParaRPr lang="en-US"/>
        </a:p>
      </dgm:t>
    </dgm:pt>
    <dgm:pt modelId="{CE21A7F7-793C-4E14-9CC8-2339AC1CD3A2}">
      <dgm:prSet/>
      <dgm:spPr/>
      <dgm:t>
        <a:bodyPr/>
        <a:lstStyle/>
        <a:p>
          <a:pPr rtl="0"/>
          <a:r>
            <a:rPr lang="en-US" smtClean="0"/>
            <a:t>Oxides of arsenic and antimony amphoteric and </a:t>
          </a:r>
          <a:endParaRPr lang="en-US"/>
        </a:p>
      </dgm:t>
    </dgm:pt>
    <dgm:pt modelId="{E6C5741D-D694-488C-AA82-B5697941497A}" type="parTrans" cxnId="{B061DE73-7EF1-4ED6-98B9-3E83E2270D2D}">
      <dgm:prSet/>
      <dgm:spPr/>
      <dgm:t>
        <a:bodyPr/>
        <a:lstStyle/>
        <a:p>
          <a:endParaRPr lang="en-US"/>
        </a:p>
      </dgm:t>
    </dgm:pt>
    <dgm:pt modelId="{8A939154-F704-4484-8885-D6238C52DB35}" type="sibTrans" cxnId="{B061DE73-7EF1-4ED6-98B9-3E83E2270D2D}">
      <dgm:prSet/>
      <dgm:spPr/>
      <dgm:t>
        <a:bodyPr/>
        <a:lstStyle/>
        <a:p>
          <a:endParaRPr lang="en-US"/>
        </a:p>
      </dgm:t>
    </dgm:pt>
    <dgm:pt modelId="{AED8FD79-F889-4718-85DF-4288D9C03399}">
      <dgm:prSet/>
      <dgm:spPr/>
      <dgm:t>
        <a:bodyPr/>
        <a:lstStyle/>
        <a:p>
          <a:pPr rtl="0"/>
          <a:r>
            <a:rPr lang="en-US" smtClean="0"/>
            <a:t>Oxides of  bismuth  predominantly basic.</a:t>
          </a:r>
          <a:endParaRPr lang="en-US"/>
        </a:p>
      </dgm:t>
    </dgm:pt>
    <dgm:pt modelId="{D2446DAC-195F-414C-BC66-7C96D2E81094}" type="parTrans" cxnId="{ECA75BC7-825C-4385-BB87-DF30E001CAF5}">
      <dgm:prSet/>
      <dgm:spPr/>
      <dgm:t>
        <a:bodyPr/>
        <a:lstStyle/>
        <a:p>
          <a:endParaRPr lang="en-US"/>
        </a:p>
      </dgm:t>
    </dgm:pt>
    <dgm:pt modelId="{41F6C3F6-7F2E-4B4A-A906-E9AD39C5BBE6}" type="sibTrans" cxnId="{ECA75BC7-825C-4385-BB87-DF30E001CAF5}">
      <dgm:prSet/>
      <dgm:spPr/>
      <dgm:t>
        <a:bodyPr/>
        <a:lstStyle/>
        <a:p>
          <a:endParaRPr lang="en-US"/>
        </a:p>
      </dgm:t>
    </dgm:pt>
    <dgm:pt modelId="{21C07B1B-09EC-4972-8B88-8CBAB4943898}" type="pres">
      <dgm:prSet presAssocID="{7FC3A2DC-55B8-4C16-99CC-508DB8DE7A89}" presName="Name0" presStyleCnt="0">
        <dgm:presLayoutVars>
          <dgm:dir/>
          <dgm:animLvl val="lvl"/>
          <dgm:resizeHandles val="exact"/>
        </dgm:presLayoutVars>
      </dgm:prSet>
      <dgm:spPr/>
      <dgm:t>
        <a:bodyPr/>
        <a:lstStyle/>
        <a:p>
          <a:endParaRPr lang="en-US"/>
        </a:p>
      </dgm:t>
    </dgm:pt>
    <dgm:pt modelId="{73B747A8-F41B-4B41-8B60-BB318AF44D0F}" type="pres">
      <dgm:prSet presAssocID="{2E16047D-E8E4-4324-8B42-4B176ABDC5CB}" presName="linNode" presStyleCnt="0"/>
      <dgm:spPr/>
    </dgm:pt>
    <dgm:pt modelId="{2D7D71A4-77C2-48A6-85CF-E0DF4CE1F01B}" type="pres">
      <dgm:prSet presAssocID="{2E16047D-E8E4-4324-8B42-4B176ABDC5CB}" presName="parentText" presStyleLbl="node1" presStyleIdx="0" presStyleCnt="1">
        <dgm:presLayoutVars>
          <dgm:chMax val="1"/>
          <dgm:bulletEnabled val="1"/>
        </dgm:presLayoutVars>
      </dgm:prSet>
      <dgm:spPr/>
      <dgm:t>
        <a:bodyPr/>
        <a:lstStyle/>
        <a:p>
          <a:endParaRPr lang="en-US"/>
        </a:p>
      </dgm:t>
    </dgm:pt>
    <dgm:pt modelId="{420AC2A5-24D5-4318-8F10-0ACE220A7056}" type="pres">
      <dgm:prSet presAssocID="{2E16047D-E8E4-4324-8B42-4B176ABDC5CB}" presName="descendantText" presStyleLbl="alignAccFollowNode1" presStyleIdx="0" presStyleCnt="1">
        <dgm:presLayoutVars>
          <dgm:bulletEnabled val="1"/>
        </dgm:presLayoutVars>
      </dgm:prSet>
      <dgm:spPr/>
      <dgm:t>
        <a:bodyPr/>
        <a:lstStyle/>
        <a:p>
          <a:endParaRPr lang="en-US"/>
        </a:p>
      </dgm:t>
    </dgm:pt>
  </dgm:ptLst>
  <dgm:cxnLst>
    <dgm:cxn modelId="{3BB33E8B-02F1-4AE6-AB13-003B8984C306}" srcId="{2E16047D-E8E4-4324-8B42-4B176ABDC5CB}" destId="{C3DE2B4A-3127-407B-8EE3-578BC09548F1}" srcOrd="3" destOrd="0" parTransId="{FCCD2619-3AF4-4281-8160-4F5778D053B1}" sibTransId="{C74331BB-32AE-45FF-8686-B5F3AAF7C5FC}"/>
    <dgm:cxn modelId="{ECA75BC7-825C-4385-BB87-DF30E001CAF5}" srcId="{2E16047D-E8E4-4324-8B42-4B176ABDC5CB}" destId="{AED8FD79-F889-4718-85DF-4288D9C03399}" srcOrd="5" destOrd="0" parTransId="{D2446DAC-195F-414C-BC66-7C96D2E81094}" sibTransId="{41F6C3F6-7F2E-4B4A-A906-E9AD39C5BBE6}"/>
    <dgm:cxn modelId="{34AD1167-B18C-4A69-AE81-3FAA7E498604}" type="presOf" srcId="{7FC3A2DC-55B8-4C16-99CC-508DB8DE7A89}" destId="{21C07B1B-09EC-4972-8B88-8CBAB4943898}" srcOrd="0" destOrd="0" presId="urn:microsoft.com/office/officeart/2005/8/layout/vList5"/>
    <dgm:cxn modelId="{91515DFC-9B2E-4228-8D35-26C2808E25BA}" type="presOf" srcId="{2E16047D-E8E4-4324-8B42-4B176ABDC5CB}" destId="{2D7D71A4-77C2-48A6-85CF-E0DF4CE1F01B}" srcOrd="0" destOrd="0" presId="urn:microsoft.com/office/officeart/2005/8/layout/vList5"/>
    <dgm:cxn modelId="{9059B1A6-E755-4B1D-95A7-9522F8B932EB}" type="presOf" srcId="{0F15858D-B8FA-4942-8AB9-1753B6187918}" destId="{420AC2A5-24D5-4318-8F10-0ACE220A7056}" srcOrd="0" destOrd="1" presId="urn:microsoft.com/office/officeart/2005/8/layout/vList5"/>
    <dgm:cxn modelId="{31CB3AB3-8461-43AD-A498-4F06F4505F40}" srcId="{2E16047D-E8E4-4324-8B42-4B176ABDC5CB}" destId="{0F15858D-B8FA-4942-8AB9-1753B6187918}" srcOrd="1" destOrd="0" parTransId="{3867CFC1-6AFC-4355-A16F-5864C5CCC95C}" sibTransId="{659D23EF-C138-40D1-94AA-0146438052E5}"/>
    <dgm:cxn modelId="{A87679B5-DDCB-4566-AAFA-F3D2E3A89A5B}" type="presOf" srcId="{CE21A7F7-793C-4E14-9CC8-2339AC1CD3A2}" destId="{420AC2A5-24D5-4318-8F10-0ACE220A7056}" srcOrd="0" destOrd="4" presId="urn:microsoft.com/office/officeart/2005/8/layout/vList5"/>
    <dgm:cxn modelId="{ECB3F838-8ECE-4759-8DF9-33B7738ED413}" srcId="{7FC3A2DC-55B8-4C16-99CC-508DB8DE7A89}" destId="{2E16047D-E8E4-4324-8B42-4B176ABDC5CB}" srcOrd="0" destOrd="0" parTransId="{CCC3B8F7-6F41-453F-9890-749CF3228CEF}" sibTransId="{1B770C74-84A6-4DB5-AF90-9047DD184255}"/>
    <dgm:cxn modelId="{260A0AB3-BC85-4651-A897-A20DD0460450}" type="presOf" srcId="{BC871601-2375-4963-9206-EB34D0D45755}" destId="{420AC2A5-24D5-4318-8F10-0ACE220A7056}" srcOrd="0" destOrd="0" presId="urn:microsoft.com/office/officeart/2005/8/layout/vList5"/>
    <dgm:cxn modelId="{4BCF70C1-0BE3-4E27-950C-E049FAC51708}" type="presOf" srcId="{C3DE2B4A-3127-407B-8EE3-578BC09548F1}" destId="{420AC2A5-24D5-4318-8F10-0ACE220A7056}" srcOrd="0" destOrd="3" presId="urn:microsoft.com/office/officeart/2005/8/layout/vList5"/>
    <dgm:cxn modelId="{B061DE73-7EF1-4ED6-98B9-3E83E2270D2D}" srcId="{2E16047D-E8E4-4324-8B42-4B176ABDC5CB}" destId="{CE21A7F7-793C-4E14-9CC8-2339AC1CD3A2}" srcOrd="4" destOrd="0" parTransId="{E6C5741D-D694-488C-AA82-B5697941497A}" sibTransId="{8A939154-F704-4484-8885-D6238C52DB35}"/>
    <dgm:cxn modelId="{DDDE58E0-7BD0-4270-819E-AC53AE8BF152}" srcId="{2E16047D-E8E4-4324-8B42-4B176ABDC5CB}" destId="{184B42C7-AE17-4034-BFA6-7C38D7A79401}" srcOrd="2" destOrd="0" parTransId="{8346D5A9-8682-47E0-9BF9-94A39AF0CC98}" sibTransId="{C4219AE2-6FA5-4E3F-9C00-FA2D4E54D3F5}"/>
    <dgm:cxn modelId="{2D3F486E-FA0A-4C72-AC55-48C3D28603EC}" type="presOf" srcId="{184B42C7-AE17-4034-BFA6-7C38D7A79401}" destId="{420AC2A5-24D5-4318-8F10-0ACE220A7056}" srcOrd="0" destOrd="2" presId="urn:microsoft.com/office/officeart/2005/8/layout/vList5"/>
    <dgm:cxn modelId="{A594895A-D05F-40B8-AD6F-5939EBB7087E}" type="presOf" srcId="{AED8FD79-F889-4718-85DF-4288D9C03399}" destId="{420AC2A5-24D5-4318-8F10-0ACE220A7056}" srcOrd="0" destOrd="5" presId="urn:microsoft.com/office/officeart/2005/8/layout/vList5"/>
    <dgm:cxn modelId="{46E24E9B-9332-4E8F-958A-6A86717E785D}" srcId="{2E16047D-E8E4-4324-8B42-4B176ABDC5CB}" destId="{BC871601-2375-4963-9206-EB34D0D45755}" srcOrd="0" destOrd="0" parTransId="{99C9E674-74C7-468B-836C-D6F810DFFE62}" sibTransId="{81D97176-584A-456E-A2FD-63769A5B6DC1}"/>
    <dgm:cxn modelId="{88951012-0D9A-49F0-A559-90F5BF9508B3}" type="presParOf" srcId="{21C07B1B-09EC-4972-8B88-8CBAB4943898}" destId="{73B747A8-F41B-4B41-8B60-BB318AF44D0F}" srcOrd="0" destOrd="0" presId="urn:microsoft.com/office/officeart/2005/8/layout/vList5"/>
    <dgm:cxn modelId="{279F624C-E3B3-494E-985D-05CC39E193ED}" type="presParOf" srcId="{73B747A8-F41B-4B41-8B60-BB318AF44D0F}" destId="{2D7D71A4-77C2-48A6-85CF-E0DF4CE1F01B}" srcOrd="0" destOrd="0" presId="urn:microsoft.com/office/officeart/2005/8/layout/vList5"/>
    <dgm:cxn modelId="{5B3ABDCA-2EFC-4F02-A93C-037762F8C7EB}" type="presParOf" srcId="{73B747A8-F41B-4B41-8B60-BB318AF44D0F}" destId="{420AC2A5-24D5-4318-8F10-0ACE220A705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ECB5F6-3B4C-45E7-A599-749F63DCDEED}"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n-US"/>
        </a:p>
      </dgm:t>
    </dgm:pt>
    <dgm:pt modelId="{93D9B6DB-0DBB-4CEF-8EB8-37F9CE905141}">
      <dgm:prSet phldrT="[Text]" custT="1"/>
      <dgm:spPr/>
      <dgm:t>
        <a:bodyPr/>
        <a:lstStyle/>
        <a:p>
          <a:r>
            <a:rPr lang="en-US" sz="2000" dirty="0" smtClean="0">
              <a:solidFill>
                <a:schemeClr val="tx1"/>
              </a:solidFill>
            </a:rPr>
            <a:t>There are five P-Cl bonds in this structure, these are not equal.</a:t>
          </a:r>
          <a:endParaRPr lang="en-US" sz="2000" dirty="0">
            <a:solidFill>
              <a:schemeClr val="tx1"/>
            </a:solidFill>
          </a:endParaRPr>
        </a:p>
      </dgm:t>
    </dgm:pt>
    <dgm:pt modelId="{25D2E9A4-FA1D-4E2A-907C-E9A89A1BA4D9}" type="parTrans" cxnId="{D7DA9915-0429-4AC4-98CB-852404B647C7}">
      <dgm:prSet/>
      <dgm:spPr/>
      <dgm:t>
        <a:bodyPr/>
        <a:lstStyle/>
        <a:p>
          <a:endParaRPr lang="en-US"/>
        </a:p>
      </dgm:t>
    </dgm:pt>
    <dgm:pt modelId="{E8C1FF96-A482-4567-8D76-BA5094451EBB}" type="sibTrans" cxnId="{D7DA9915-0429-4AC4-98CB-852404B647C7}">
      <dgm:prSet/>
      <dgm:spPr/>
      <dgm:t>
        <a:bodyPr/>
        <a:lstStyle/>
        <a:p>
          <a:endParaRPr lang="en-US"/>
        </a:p>
      </dgm:t>
    </dgm:pt>
    <dgm:pt modelId="{300CF4CF-684F-4799-B707-B4022198F27C}">
      <dgm:prSet phldrT="[Text]" custT="1"/>
      <dgm:spPr/>
      <dgm:t>
        <a:bodyPr/>
        <a:lstStyle/>
        <a:p>
          <a:r>
            <a:rPr lang="en-US" sz="2400" dirty="0" smtClean="0">
              <a:solidFill>
                <a:srgbClr val="002060"/>
              </a:solidFill>
            </a:rPr>
            <a:t>Three P-Cl bonds are equatorial bonds are equal but shorter than axial P-Cl bonds.</a:t>
          </a:r>
          <a:endParaRPr lang="en-US" sz="2400" dirty="0">
            <a:solidFill>
              <a:srgbClr val="002060"/>
            </a:solidFill>
          </a:endParaRPr>
        </a:p>
      </dgm:t>
    </dgm:pt>
    <dgm:pt modelId="{D47CABD5-B461-453D-8B17-8C01C833BDDE}" type="parTrans" cxnId="{F166C692-6153-48DF-8468-A770210792BB}">
      <dgm:prSet/>
      <dgm:spPr/>
      <dgm:t>
        <a:bodyPr/>
        <a:lstStyle/>
        <a:p>
          <a:endParaRPr lang="en-US"/>
        </a:p>
      </dgm:t>
    </dgm:pt>
    <dgm:pt modelId="{C5C0A1EA-3EC0-4E99-9385-2F122211357D}" type="sibTrans" cxnId="{F166C692-6153-48DF-8468-A770210792BB}">
      <dgm:prSet/>
      <dgm:spPr/>
      <dgm:t>
        <a:bodyPr/>
        <a:lstStyle/>
        <a:p>
          <a:endParaRPr lang="en-US"/>
        </a:p>
      </dgm:t>
    </dgm:pt>
    <dgm:pt modelId="{15076F8D-85E3-46B1-A8A5-43EB91EC3CF7}">
      <dgm:prSet phldrT="[Text]" custT="1"/>
      <dgm:spPr/>
      <dgm:t>
        <a:bodyPr/>
        <a:lstStyle/>
        <a:p>
          <a:r>
            <a:rPr lang="en-US" sz="1800" dirty="0" smtClean="0"/>
            <a:t>Regular structure no </a:t>
          </a:r>
          <a:r>
            <a:rPr lang="en-US" sz="1800" dirty="0" err="1" smtClean="0"/>
            <a:t>lp</a:t>
          </a:r>
          <a:r>
            <a:rPr lang="en-US" sz="1800" dirty="0" smtClean="0"/>
            <a:t> on the P atom</a:t>
          </a:r>
        </a:p>
        <a:p>
          <a:r>
            <a:rPr lang="en-US" sz="1800" dirty="0" smtClean="0"/>
            <a:t>The shape  &amp; geometry of this molecule is </a:t>
          </a:r>
          <a:r>
            <a:rPr lang="en-US" sz="1800" dirty="0" err="1" smtClean="0"/>
            <a:t>trigonal</a:t>
          </a:r>
          <a:r>
            <a:rPr lang="en-US" sz="1800" dirty="0" smtClean="0"/>
            <a:t> </a:t>
          </a:r>
          <a:r>
            <a:rPr lang="en-US" sz="1800" dirty="0" err="1" smtClean="0"/>
            <a:t>bipyramidal</a:t>
          </a:r>
          <a:r>
            <a:rPr lang="en-US" sz="1800" dirty="0" smtClean="0"/>
            <a:t>. With bond length 202 pm (equatorial) and  240 pm (axial)</a:t>
          </a:r>
          <a:endParaRPr lang="en-US" sz="1800" dirty="0"/>
        </a:p>
      </dgm:t>
    </dgm:pt>
    <dgm:pt modelId="{6B74157F-E927-48B1-ADE2-7966F5B411C6}" type="parTrans" cxnId="{3A087CA8-D7D6-4974-99E7-74A60693945F}">
      <dgm:prSet/>
      <dgm:spPr/>
      <dgm:t>
        <a:bodyPr/>
        <a:lstStyle/>
        <a:p>
          <a:endParaRPr lang="en-US"/>
        </a:p>
      </dgm:t>
    </dgm:pt>
    <dgm:pt modelId="{771E3B91-B775-43BE-844F-F07308348103}" type="sibTrans" cxnId="{3A087CA8-D7D6-4974-99E7-74A60693945F}">
      <dgm:prSet/>
      <dgm:spPr/>
      <dgm:t>
        <a:bodyPr/>
        <a:lstStyle/>
        <a:p>
          <a:endParaRPr lang="en-US"/>
        </a:p>
      </dgm:t>
    </dgm:pt>
    <dgm:pt modelId="{A48AC32C-806B-4E1F-9D5B-4A9B12417C24}" type="pres">
      <dgm:prSet presAssocID="{0BECB5F6-3B4C-45E7-A599-749F63DCDEED}" presName="linear" presStyleCnt="0">
        <dgm:presLayoutVars>
          <dgm:dir/>
          <dgm:animLvl val="lvl"/>
          <dgm:resizeHandles val="exact"/>
        </dgm:presLayoutVars>
      </dgm:prSet>
      <dgm:spPr/>
      <dgm:t>
        <a:bodyPr/>
        <a:lstStyle/>
        <a:p>
          <a:endParaRPr lang="en-US"/>
        </a:p>
      </dgm:t>
    </dgm:pt>
    <dgm:pt modelId="{3773013D-E6A4-4624-88A4-F2A148C4A827}" type="pres">
      <dgm:prSet presAssocID="{93D9B6DB-0DBB-4CEF-8EB8-37F9CE905141}" presName="parentLin" presStyleCnt="0"/>
      <dgm:spPr/>
    </dgm:pt>
    <dgm:pt modelId="{4D4E6D2D-3A4F-4839-A13F-CD4C3E2A3A60}" type="pres">
      <dgm:prSet presAssocID="{93D9B6DB-0DBB-4CEF-8EB8-37F9CE905141}" presName="parentLeftMargin" presStyleLbl="node1" presStyleIdx="0" presStyleCnt="3"/>
      <dgm:spPr/>
      <dgm:t>
        <a:bodyPr/>
        <a:lstStyle/>
        <a:p>
          <a:endParaRPr lang="en-US"/>
        </a:p>
      </dgm:t>
    </dgm:pt>
    <dgm:pt modelId="{E13F3DCD-5C33-4FB1-B15B-52022CE85335}" type="pres">
      <dgm:prSet presAssocID="{93D9B6DB-0DBB-4CEF-8EB8-37F9CE905141}" presName="parentText" presStyleLbl="node1" presStyleIdx="0" presStyleCnt="3" custScaleX="118296" custScaleY="161537">
        <dgm:presLayoutVars>
          <dgm:chMax val="0"/>
          <dgm:bulletEnabled val="1"/>
        </dgm:presLayoutVars>
      </dgm:prSet>
      <dgm:spPr/>
      <dgm:t>
        <a:bodyPr/>
        <a:lstStyle/>
        <a:p>
          <a:endParaRPr lang="en-US"/>
        </a:p>
      </dgm:t>
    </dgm:pt>
    <dgm:pt modelId="{A75BCCFC-D2DF-49FB-B266-94B98E48BFB2}" type="pres">
      <dgm:prSet presAssocID="{93D9B6DB-0DBB-4CEF-8EB8-37F9CE905141}" presName="negativeSpace" presStyleCnt="0"/>
      <dgm:spPr/>
    </dgm:pt>
    <dgm:pt modelId="{1BD60DE3-FAEA-4F4D-A867-3A20A3E4DFD3}" type="pres">
      <dgm:prSet presAssocID="{93D9B6DB-0DBB-4CEF-8EB8-37F9CE905141}" presName="childText" presStyleLbl="conFgAcc1" presStyleIdx="0" presStyleCnt="3">
        <dgm:presLayoutVars>
          <dgm:bulletEnabled val="1"/>
        </dgm:presLayoutVars>
      </dgm:prSet>
      <dgm:spPr/>
    </dgm:pt>
    <dgm:pt modelId="{1455EF4C-A279-48CC-90D8-35F74A668F49}" type="pres">
      <dgm:prSet presAssocID="{E8C1FF96-A482-4567-8D76-BA5094451EBB}" presName="spaceBetweenRectangles" presStyleCnt="0"/>
      <dgm:spPr/>
    </dgm:pt>
    <dgm:pt modelId="{F9FD7F4B-8BFB-4063-AD8B-71284749DC9F}" type="pres">
      <dgm:prSet presAssocID="{300CF4CF-684F-4799-B707-B4022198F27C}" presName="parentLin" presStyleCnt="0"/>
      <dgm:spPr/>
    </dgm:pt>
    <dgm:pt modelId="{9377EA0D-7DEF-4D11-A6DD-B7DEAB5561AA}" type="pres">
      <dgm:prSet presAssocID="{300CF4CF-684F-4799-B707-B4022198F27C}" presName="parentLeftMargin" presStyleLbl="node1" presStyleIdx="0" presStyleCnt="3"/>
      <dgm:spPr/>
      <dgm:t>
        <a:bodyPr/>
        <a:lstStyle/>
        <a:p>
          <a:endParaRPr lang="en-US"/>
        </a:p>
      </dgm:t>
    </dgm:pt>
    <dgm:pt modelId="{335D1E16-3A85-402A-A971-15D2F5FBDDD0}" type="pres">
      <dgm:prSet presAssocID="{300CF4CF-684F-4799-B707-B4022198F27C}" presName="parentText" presStyleLbl="node1" presStyleIdx="1" presStyleCnt="3" custScaleX="125397" custScaleY="198035">
        <dgm:presLayoutVars>
          <dgm:chMax val="0"/>
          <dgm:bulletEnabled val="1"/>
        </dgm:presLayoutVars>
      </dgm:prSet>
      <dgm:spPr/>
      <dgm:t>
        <a:bodyPr/>
        <a:lstStyle/>
        <a:p>
          <a:endParaRPr lang="en-US"/>
        </a:p>
      </dgm:t>
    </dgm:pt>
    <dgm:pt modelId="{05A1843D-5B52-4C61-847D-131B549DC85E}" type="pres">
      <dgm:prSet presAssocID="{300CF4CF-684F-4799-B707-B4022198F27C}" presName="negativeSpace" presStyleCnt="0"/>
      <dgm:spPr/>
    </dgm:pt>
    <dgm:pt modelId="{DD8791D4-EF0C-42AA-A06C-6C6AD4370512}" type="pres">
      <dgm:prSet presAssocID="{300CF4CF-684F-4799-B707-B4022198F27C}" presName="childText" presStyleLbl="conFgAcc1" presStyleIdx="1" presStyleCnt="3" custLinFactNeighborY="-26769">
        <dgm:presLayoutVars>
          <dgm:bulletEnabled val="1"/>
        </dgm:presLayoutVars>
      </dgm:prSet>
      <dgm:spPr/>
    </dgm:pt>
    <dgm:pt modelId="{8A01D27B-9740-48E6-A17B-D45F0A840FBD}" type="pres">
      <dgm:prSet presAssocID="{C5C0A1EA-3EC0-4E99-9385-2F122211357D}" presName="spaceBetweenRectangles" presStyleCnt="0"/>
      <dgm:spPr/>
    </dgm:pt>
    <dgm:pt modelId="{7A02B175-D937-49F6-9520-23C6C680D526}" type="pres">
      <dgm:prSet presAssocID="{15076F8D-85E3-46B1-A8A5-43EB91EC3CF7}" presName="parentLin" presStyleCnt="0"/>
      <dgm:spPr/>
    </dgm:pt>
    <dgm:pt modelId="{3376AF2C-C802-46E5-8B4D-E946FC511813}" type="pres">
      <dgm:prSet presAssocID="{15076F8D-85E3-46B1-A8A5-43EB91EC3CF7}" presName="parentLeftMargin" presStyleLbl="node1" presStyleIdx="1" presStyleCnt="3"/>
      <dgm:spPr/>
      <dgm:t>
        <a:bodyPr/>
        <a:lstStyle/>
        <a:p>
          <a:endParaRPr lang="en-US"/>
        </a:p>
      </dgm:t>
    </dgm:pt>
    <dgm:pt modelId="{86F11744-CCA5-4801-A903-163C1AC8B56C}" type="pres">
      <dgm:prSet presAssocID="{15076F8D-85E3-46B1-A8A5-43EB91EC3CF7}" presName="parentText" presStyleLbl="node1" presStyleIdx="2" presStyleCnt="3" custScaleX="106937" custScaleY="835686" custLinFactY="100000" custLinFactNeighborX="70255" custLinFactNeighborY="102278">
        <dgm:presLayoutVars>
          <dgm:chMax val="0"/>
          <dgm:bulletEnabled val="1"/>
        </dgm:presLayoutVars>
      </dgm:prSet>
      <dgm:spPr/>
      <dgm:t>
        <a:bodyPr/>
        <a:lstStyle/>
        <a:p>
          <a:endParaRPr lang="en-US"/>
        </a:p>
      </dgm:t>
    </dgm:pt>
    <dgm:pt modelId="{72C971B7-B32B-481F-9FB9-472BA5995AED}" type="pres">
      <dgm:prSet presAssocID="{15076F8D-85E3-46B1-A8A5-43EB91EC3CF7}" presName="negativeSpace" presStyleCnt="0"/>
      <dgm:spPr/>
    </dgm:pt>
    <dgm:pt modelId="{75FC7B0E-9EF8-4366-92FF-6C1C579E2B98}" type="pres">
      <dgm:prSet presAssocID="{15076F8D-85E3-46B1-A8A5-43EB91EC3CF7}" presName="childText" presStyleLbl="conFgAcc1" presStyleIdx="2" presStyleCnt="3">
        <dgm:presLayoutVars>
          <dgm:bulletEnabled val="1"/>
        </dgm:presLayoutVars>
      </dgm:prSet>
      <dgm:spPr/>
    </dgm:pt>
  </dgm:ptLst>
  <dgm:cxnLst>
    <dgm:cxn modelId="{F166C692-6153-48DF-8468-A770210792BB}" srcId="{0BECB5F6-3B4C-45E7-A599-749F63DCDEED}" destId="{300CF4CF-684F-4799-B707-B4022198F27C}" srcOrd="1" destOrd="0" parTransId="{D47CABD5-B461-453D-8B17-8C01C833BDDE}" sibTransId="{C5C0A1EA-3EC0-4E99-9385-2F122211357D}"/>
    <dgm:cxn modelId="{8CF5934C-393E-41D3-B6B1-5012D6281246}" type="presOf" srcId="{15076F8D-85E3-46B1-A8A5-43EB91EC3CF7}" destId="{3376AF2C-C802-46E5-8B4D-E946FC511813}" srcOrd="0" destOrd="0" presId="urn:microsoft.com/office/officeart/2005/8/layout/list1"/>
    <dgm:cxn modelId="{C6479C23-73DE-4208-9E97-24A862F5A694}" type="presOf" srcId="{93D9B6DB-0DBB-4CEF-8EB8-37F9CE905141}" destId="{E13F3DCD-5C33-4FB1-B15B-52022CE85335}" srcOrd="1" destOrd="0" presId="urn:microsoft.com/office/officeart/2005/8/layout/list1"/>
    <dgm:cxn modelId="{3EFE3C03-0258-44BA-978D-2C9A23E9C8C9}" type="presOf" srcId="{300CF4CF-684F-4799-B707-B4022198F27C}" destId="{335D1E16-3A85-402A-A971-15D2F5FBDDD0}" srcOrd="1" destOrd="0" presId="urn:microsoft.com/office/officeart/2005/8/layout/list1"/>
    <dgm:cxn modelId="{D7DA9915-0429-4AC4-98CB-852404B647C7}" srcId="{0BECB5F6-3B4C-45E7-A599-749F63DCDEED}" destId="{93D9B6DB-0DBB-4CEF-8EB8-37F9CE905141}" srcOrd="0" destOrd="0" parTransId="{25D2E9A4-FA1D-4E2A-907C-E9A89A1BA4D9}" sibTransId="{E8C1FF96-A482-4567-8D76-BA5094451EBB}"/>
    <dgm:cxn modelId="{2A699A28-F98D-474C-B4BC-26F59E10B310}" type="presOf" srcId="{15076F8D-85E3-46B1-A8A5-43EB91EC3CF7}" destId="{86F11744-CCA5-4801-A903-163C1AC8B56C}" srcOrd="1" destOrd="0" presId="urn:microsoft.com/office/officeart/2005/8/layout/list1"/>
    <dgm:cxn modelId="{D9131D38-D7D7-4F35-B5FB-117FB5A38C0F}" type="presOf" srcId="{300CF4CF-684F-4799-B707-B4022198F27C}" destId="{9377EA0D-7DEF-4D11-A6DD-B7DEAB5561AA}" srcOrd="0" destOrd="0" presId="urn:microsoft.com/office/officeart/2005/8/layout/list1"/>
    <dgm:cxn modelId="{C12BCDDF-3A73-49EB-AAD6-99B218DABE95}" type="presOf" srcId="{93D9B6DB-0DBB-4CEF-8EB8-37F9CE905141}" destId="{4D4E6D2D-3A4F-4839-A13F-CD4C3E2A3A60}" srcOrd="0" destOrd="0" presId="urn:microsoft.com/office/officeart/2005/8/layout/list1"/>
    <dgm:cxn modelId="{3A087CA8-D7D6-4974-99E7-74A60693945F}" srcId="{0BECB5F6-3B4C-45E7-A599-749F63DCDEED}" destId="{15076F8D-85E3-46B1-A8A5-43EB91EC3CF7}" srcOrd="2" destOrd="0" parTransId="{6B74157F-E927-48B1-ADE2-7966F5B411C6}" sibTransId="{771E3B91-B775-43BE-844F-F07308348103}"/>
    <dgm:cxn modelId="{5B5157F6-C2F4-4E7F-A4E2-E1A3247C7839}" type="presOf" srcId="{0BECB5F6-3B4C-45E7-A599-749F63DCDEED}" destId="{A48AC32C-806B-4E1F-9D5B-4A9B12417C24}" srcOrd="0" destOrd="0" presId="urn:microsoft.com/office/officeart/2005/8/layout/list1"/>
    <dgm:cxn modelId="{36A8F994-AD9B-41AB-9B94-A3CC8AC91F77}" type="presParOf" srcId="{A48AC32C-806B-4E1F-9D5B-4A9B12417C24}" destId="{3773013D-E6A4-4624-88A4-F2A148C4A827}" srcOrd="0" destOrd="0" presId="urn:microsoft.com/office/officeart/2005/8/layout/list1"/>
    <dgm:cxn modelId="{C100A524-1910-40F9-9A52-466CEF2B3E6A}" type="presParOf" srcId="{3773013D-E6A4-4624-88A4-F2A148C4A827}" destId="{4D4E6D2D-3A4F-4839-A13F-CD4C3E2A3A60}" srcOrd="0" destOrd="0" presId="urn:microsoft.com/office/officeart/2005/8/layout/list1"/>
    <dgm:cxn modelId="{F82A29F8-03FF-4D60-9C37-7129881F1B80}" type="presParOf" srcId="{3773013D-E6A4-4624-88A4-F2A148C4A827}" destId="{E13F3DCD-5C33-4FB1-B15B-52022CE85335}" srcOrd="1" destOrd="0" presId="urn:microsoft.com/office/officeart/2005/8/layout/list1"/>
    <dgm:cxn modelId="{B1173ADA-18F1-415A-8EB3-8F4240B5B84E}" type="presParOf" srcId="{A48AC32C-806B-4E1F-9D5B-4A9B12417C24}" destId="{A75BCCFC-D2DF-49FB-B266-94B98E48BFB2}" srcOrd="1" destOrd="0" presId="urn:microsoft.com/office/officeart/2005/8/layout/list1"/>
    <dgm:cxn modelId="{B3E55E82-E7C2-49E8-8474-C4C78AB47CB1}" type="presParOf" srcId="{A48AC32C-806B-4E1F-9D5B-4A9B12417C24}" destId="{1BD60DE3-FAEA-4F4D-A867-3A20A3E4DFD3}" srcOrd="2" destOrd="0" presId="urn:microsoft.com/office/officeart/2005/8/layout/list1"/>
    <dgm:cxn modelId="{55658D98-4BE9-4BA6-9FB5-2E7739B1023E}" type="presParOf" srcId="{A48AC32C-806B-4E1F-9D5B-4A9B12417C24}" destId="{1455EF4C-A279-48CC-90D8-35F74A668F49}" srcOrd="3" destOrd="0" presId="urn:microsoft.com/office/officeart/2005/8/layout/list1"/>
    <dgm:cxn modelId="{61E44AE4-8AED-4D26-A698-4291383E272E}" type="presParOf" srcId="{A48AC32C-806B-4E1F-9D5B-4A9B12417C24}" destId="{F9FD7F4B-8BFB-4063-AD8B-71284749DC9F}" srcOrd="4" destOrd="0" presId="urn:microsoft.com/office/officeart/2005/8/layout/list1"/>
    <dgm:cxn modelId="{4CA2E6FD-D034-47D2-BC78-7535FFBF7DFF}" type="presParOf" srcId="{F9FD7F4B-8BFB-4063-AD8B-71284749DC9F}" destId="{9377EA0D-7DEF-4D11-A6DD-B7DEAB5561AA}" srcOrd="0" destOrd="0" presId="urn:microsoft.com/office/officeart/2005/8/layout/list1"/>
    <dgm:cxn modelId="{91C68C78-36B8-46DC-8453-A2C20C49108A}" type="presParOf" srcId="{F9FD7F4B-8BFB-4063-AD8B-71284749DC9F}" destId="{335D1E16-3A85-402A-A971-15D2F5FBDDD0}" srcOrd="1" destOrd="0" presId="urn:microsoft.com/office/officeart/2005/8/layout/list1"/>
    <dgm:cxn modelId="{E840A314-628B-4A4E-9479-8A6975DED2C6}" type="presParOf" srcId="{A48AC32C-806B-4E1F-9D5B-4A9B12417C24}" destId="{05A1843D-5B52-4C61-847D-131B549DC85E}" srcOrd="5" destOrd="0" presId="urn:microsoft.com/office/officeart/2005/8/layout/list1"/>
    <dgm:cxn modelId="{39B24034-75D4-48D1-B542-AC548CA488A5}" type="presParOf" srcId="{A48AC32C-806B-4E1F-9D5B-4A9B12417C24}" destId="{DD8791D4-EF0C-42AA-A06C-6C6AD4370512}" srcOrd="6" destOrd="0" presId="urn:microsoft.com/office/officeart/2005/8/layout/list1"/>
    <dgm:cxn modelId="{D4C1C7E5-7AD0-432E-8B1C-EF995A1D288E}" type="presParOf" srcId="{A48AC32C-806B-4E1F-9D5B-4A9B12417C24}" destId="{8A01D27B-9740-48E6-A17B-D45F0A840FBD}" srcOrd="7" destOrd="0" presId="urn:microsoft.com/office/officeart/2005/8/layout/list1"/>
    <dgm:cxn modelId="{9AF5B73F-1F04-4B7C-97F6-3978EBD40A08}" type="presParOf" srcId="{A48AC32C-806B-4E1F-9D5B-4A9B12417C24}" destId="{7A02B175-D937-49F6-9520-23C6C680D526}" srcOrd="8" destOrd="0" presId="urn:microsoft.com/office/officeart/2005/8/layout/list1"/>
    <dgm:cxn modelId="{FA2CD0CB-60F2-4AB7-A261-7A1FDAEEECF7}" type="presParOf" srcId="{7A02B175-D937-49F6-9520-23C6C680D526}" destId="{3376AF2C-C802-46E5-8B4D-E946FC511813}" srcOrd="0" destOrd="0" presId="urn:microsoft.com/office/officeart/2005/8/layout/list1"/>
    <dgm:cxn modelId="{A6720A29-0C92-4DD4-80FD-4C7A04177175}" type="presParOf" srcId="{7A02B175-D937-49F6-9520-23C6C680D526}" destId="{86F11744-CCA5-4801-A903-163C1AC8B56C}" srcOrd="1" destOrd="0" presId="urn:microsoft.com/office/officeart/2005/8/layout/list1"/>
    <dgm:cxn modelId="{3F6B3118-1A54-4C4D-B9F7-9D0B0C82617C}" type="presParOf" srcId="{A48AC32C-806B-4E1F-9D5B-4A9B12417C24}" destId="{72C971B7-B32B-481F-9FB9-472BA5995AED}" srcOrd="9" destOrd="0" presId="urn:microsoft.com/office/officeart/2005/8/layout/list1"/>
    <dgm:cxn modelId="{AC259FC9-CB77-4B39-963F-E992E1C3935E}" type="presParOf" srcId="{A48AC32C-806B-4E1F-9D5B-4A9B12417C24}" destId="{75FC7B0E-9EF8-4366-92FF-6C1C579E2B98}"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78A5634-D838-4949-A827-DB88DD38B260}" type="doc">
      <dgm:prSet loTypeId="urn:microsoft.com/office/officeart/2005/8/layout/cycle2" loCatId="cycle" qsTypeId="urn:microsoft.com/office/officeart/2005/8/quickstyle/simple2" qsCatId="simple" csTypeId="urn:microsoft.com/office/officeart/2005/8/colors/accent1_2" csCatId="accent1"/>
      <dgm:spPr/>
      <dgm:t>
        <a:bodyPr/>
        <a:lstStyle/>
        <a:p>
          <a:endParaRPr lang="en-US"/>
        </a:p>
      </dgm:t>
    </dgm:pt>
    <dgm:pt modelId="{1C1B4629-B737-4277-9894-20D937E73403}">
      <dgm:prSet/>
      <dgm:spPr/>
      <dgm:t>
        <a:bodyPr/>
        <a:lstStyle/>
        <a:p>
          <a:pPr rtl="0"/>
          <a:r>
            <a:rPr lang="en-US" smtClean="0"/>
            <a:t>Thanks</a:t>
          </a:r>
          <a:endParaRPr lang="en-US"/>
        </a:p>
      </dgm:t>
    </dgm:pt>
    <dgm:pt modelId="{D377C35C-020C-46D3-9F5B-9693948AEE64}" type="sibTrans" cxnId="{047A2CA5-8D96-45D4-AF5F-369DB0E87452}">
      <dgm:prSet/>
      <dgm:spPr/>
      <dgm:t>
        <a:bodyPr/>
        <a:lstStyle/>
        <a:p>
          <a:endParaRPr lang="en-US"/>
        </a:p>
      </dgm:t>
    </dgm:pt>
    <dgm:pt modelId="{A88D5321-B0C5-4F81-9C57-02C6909344A7}" type="parTrans" cxnId="{047A2CA5-8D96-45D4-AF5F-369DB0E87452}">
      <dgm:prSet/>
      <dgm:spPr/>
      <dgm:t>
        <a:bodyPr/>
        <a:lstStyle/>
        <a:p>
          <a:endParaRPr lang="en-US"/>
        </a:p>
      </dgm:t>
    </dgm:pt>
    <dgm:pt modelId="{1557802B-E0C9-4E6E-9645-5731C6A3D808}" type="pres">
      <dgm:prSet presAssocID="{E78A5634-D838-4949-A827-DB88DD38B260}" presName="cycle" presStyleCnt="0">
        <dgm:presLayoutVars>
          <dgm:dir/>
          <dgm:resizeHandles val="exact"/>
        </dgm:presLayoutVars>
      </dgm:prSet>
      <dgm:spPr/>
      <dgm:t>
        <a:bodyPr/>
        <a:lstStyle/>
        <a:p>
          <a:endParaRPr lang="en-US"/>
        </a:p>
      </dgm:t>
    </dgm:pt>
    <dgm:pt modelId="{5549D543-6292-4580-B968-24E96AD77C35}" type="pres">
      <dgm:prSet presAssocID="{1C1B4629-B737-4277-9894-20D937E73403}" presName="node" presStyleLbl="node1" presStyleIdx="0" presStyleCnt="1">
        <dgm:presLayoutVars>
          <dgm:bulletEnabled val="1"/>
        </dgm:presLayoutVars>
      </dgm:prSet>
      <dgm:spPr/>
      <dgm:t>
        <a:bodyPr/>
        <a:lstStyle/>
        <a:p>
          <a:endParaRPr lang="en-US"/>
        </a:p>
      </dgm:t>
    </dgm:pt>
  </dgm:ptLst>
  <dgm:cxnLst>
    <dgm:cxn modelId="{57712E70-82A9-4958-AD19-F0EED4252EA4}" type="presOf" srcId="{1C1B4629-B737-4277-9894-20D937E73403}" destId="{5549D543-6292-4580-B968-24E96AD77C35}" srcOrd="0" destOrd="0" presId="urn:microsoft.com/office/officeart/2005/8/layout/cycle2"/>
    <dgm:cxn modelId="{366787AE-4492-44B1-9182-60BEAAC51FCC}" type="presOf" srcId="{E78A5634-D838-4949-A827-DB88DD38B260}" destId="{1557802B-E0C9-4E6E-9645-5731C6A3D808}" srcOrd="0" destOrd="0" presId="urn:microsoft.com/office/officeart/2005/8/layout/cycle2"/>
    <dgm:cxn modelId="{047A2CA5-8D96-45D4-AF5F-369DB0E87452}" srcId="{E78A5634-D838-4949-A827-DB88DD38B260}" destId="{1C1B4629-B737-4277-9894-20D937E73403}" srcOrd="0" destOrd="0" parTransId="{A88D5321-B0C5-4F81-9C57-02C6909344A7}" sibTransId="{D377C35C-020C-46D3-9F5B-9693948AEE64}"/>
    <dgm:cxn modelId="{E6EB050E-A760-4B59-9741-C8D448FC45C9}" type="presParOf" srcId="{1557802B-E0C9-4E6E-9645-5731C6A3D808}" destId="{5549D543-6292-4580-B968-24E96AD77C35}"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0AC2A5-24D5-4318-8F10-0ACE220A7056}">
      <dsp:nvSpPr>
        <dsp:cNvPr id="0" name=""/>
        <dsp:cNvSpPr/>
      </dsp:nvSpPr>
      <dsp:spPr>
        <a:xfrm rot="5400000">
          <a:off x="4292917" y="-810101"/>
          <a:ext cx="3105149" cy="5501639"/>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rtl="0">
            <a:lnSpc>
              <a:spcPct val="90000"/>
            </a:lnSpc>
            <a:spcBef>
              <a:spcPct val="0"/>
            </a:spcBef>
            <a:spcAft>
              <a:spcPct val="15000"/>
            </a:spcAft>
            <a:buChar char="••"/>
          </a:pPr>
          <a:r>
            <a:rPr lang="en-US" sz="1700" kern="1200" smtClean="0"/>
            <a:t>All these elements form two types  of oxides: E</a:t>
          </a:r>
          <a:r>
            <a:rPr lang="en-US" sz="1700" kern="1200" baseline="-25000" smtClean="0"/>
            <a:t>2</a:t>
          </a:r>
          <a:r>
            <a:rPr lang="en-US" sz="1700" kern="1200" smtClean="0"/>
            <a:t>O</a:t>
          </a:r>
          <a:r>
            <a:rPr lang="en-US" sz="1700" kern="1200" baseline="-25000" smtClean="0"/>
            <a:t>3</a:t>
          </a:r>
          <a:r>
            <a:rPr lang="en-US" sz="1700" kern="1200" smtClean="0"/>
            <a:t> and E</a:t>
          </a:r>
          <a:r>
            <a:rPr lang="en-US" sz="1700" kern="1200" baseline="-25000" smtClean="0"/>
            <a:t>2</a:t>
          </a:r>
          <a:r>
            <a:rPr lang="en-US" sz="1700" kern="1200" smtClean="0"/>
            <a:t>O</a:t>
          </a:r>
          <a:r>
            <a:rPr lang="en-US" sz="1700" kern="1200" baseline="-25000" smtClean="0"/>
            <a:t>5</a:t>
          </a:r>
          <a:r>
            <a:rPr lang="en-US" sz="1700" kern="1200" smtClean="0"/>
            <a:t>. </a:t>
          </a:r>
          <a:endParaRPr lang="en-US" sz="1700" kern="1200"/>
        </a:p>
        <a:p>
          <a:pPr marL="171450" lvl="1" indent="-171450" algn="l" defTabSz="755650" rtl="0">
            <a:lnSpc>
              <a:spcPct val="90000"/>
            </a:lnSpc>
            <a:spcBef>
              <a:spcPct val="0"/>
            </a:spcBef>
            <a:spcAft>
              <a:spcPct val="15000"/>
            </a:spcAft>
            <a:buChar char="••"/>
          </a:pPr>
          <a:r>
            <a:rPr lang="en-US" sz="1700" kern="1200" smtClean="0"/>
            <a:t>The oxide in the higher oxidation state of the element is more acidic than that of lower oxidation state.</a:t>
          </a:r>
          <a:endParaRPr lang="en-US" sz="1700" kern="1200"/>
        </a:p>
        <a:p>
          <a:pPr marL="171450" lvl="1" indent="-171450" algn="l" defTabSz="755650" rtl="0">
            <a:lnSpc>
              <a:spcPct val="90000"/>
            </a:lnSpc>
            <a:spcBef>
              <a:spcPct val="0"/>
            </a:spcBef>
            <a:spcAft>
              <a:spcPct val="15000"/>
            </a:spcAft>
            <a:buChar char="••"/>
          </a:pPr>
          <a:r>
            <a:rPr lang="en-US" sz="1700" kern="1200" smtClean="0"/>
            <a:t>Their acidic character decreases down the group. </a:t>
          </a:r>
          <a:endParaRPr lang="en-US" sz="1700" kern="1200"/>
        </a:p>
        <a:p>
          <a:pPr marL="171450" lvl="1" indent="-171450" algn="l" defTabSz="755650" rtl="0">
            <a:lnSpc>
              <a:spcPct val="90000"/>
            </a:lnSpc>
            <a:spcBef>
              <a:spcPct val="0"/>
            </a:spcBef>
            <a:spcAft>
              <a:spcPct val="15000"/>
            </a:spcAft>
            <a:buChar char="••"/>
          </a:pPr>
          <a:r>
            <a:rPr lang="en-US" sz="1700" kern="1200" smtClean="0"/>
            <a:t>The oxides of the type E</a:t>
          </a:r>
          <a:r>
            <a:rPr lang="en-US" sz="1700" kern="1200" baseline="-25000" smtClean="0"/>
            <a:t>2</a:t>
          </a:r>
          <a:r>
            <a:rPr lang="en-US" sz="1700" kern="1200" smtClean="0"/>
            <a:t>O</a:t>
          </a:r>
          <a:r>
            <a:rPr lang="en-US" sz="1700" kern="1200" baseline="-25000" smtClean="0"/>
            <a:t>3</a:t>
          </a:r>
          <a:r>
            <a:rPr lang="en-US" sz="1700" kern="1200" smtClean="0"/>
            <a:t> of nitrogen and phosphorus are purely acidic.</a:t>
          </a:r>
          <a:endParaRPr lang="en-US" sz="1700" kern="1200"/>
        </a:p>
        <a:p>
          <a:pPr marL="171450" lvl="1" indent="-171450" algn="l" defTabSz="755650" rtl="0">
            <a:lnSpc>
              <a:spcPct val="90000"/>
            </a:lnSpc>
            <a:spcBef>
              <a:spcPct val="0"/>
            </a:spcBef>
            <a:spcAft>
              <a:spcPct val="15000"/>
            </a:spcAft>
            <a:buChar char="••"/>
          </a:pPr>
          <a:r>
            <a:rPr lang="en-US" sz="1700" kern="1200" smtClean="0"/>
            <a:t>Oxides of arsenic and antimony amphoteric and </a:t>
          </a:r>
          <a:endParaRPr lang="en-US" sz="1700" kern="1200"/>
        </a:p>
        <a:p>
          <a:pPr marL="171450" lvl="1" indent="-171450" algn="l" defTabSz="755650" rtl="0">
            <a:lnSpc>
              <a:spcPct val="90000"/>
            </a:lnSpc>
            <a:spcBef>
              <a:spcPct val="0"/>
            </a:spcBef>
            <a:spcAft>
              <a:spcPct val="15000"/>
            </a:spcAft>
            <a:buChar char="••"/>
          </a:pPr>
          <a:r>
            <a:rPr lang="en-US" sz="1700" kern="1200" smtClean="0"/>
            <a:t>Oxides of  bismuth  predominantly basic.</a:t>
          </a:r>
          <a:endParaRPr lang="en-US" sz="1700" kern="1200"/>
        </a:p>
      </dsp:txBody>
      <dsp:txXfrm rot="-5400000">
        <a:off x="3094673" y="539724"/>
        <a:ext cx="5350058" cy="2801987"/>
      </dsp:txXfrm>
    </dsp:sp>
    <dsp:sp modelId="{2D7D71A4-77C2-48A6-85CF-E0DF4CE1F01B}">
      <dsp:nvSpPr>
        <dsp:cNvPr id="0" name=""/>
        <dsp:cNvSpPr/>
      </dsp:nvSpPr>
      <dsp:spPr>
        <a:xfrm>
          <a:off x="0" y="0"/>
          <a:ext cx="3094672" cy="388143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85725" rIns="171450" bIns="85725" numCol="1" spcCol="1270" anchor="ctr" anchorCtr="0">
          <a:noAutofit/>
        </a:bodyPr>
        <a:lstStyle/>
        <a:p>
          <a:pPr lvl="0" algn="ctr" defTabSz="2000250" rtl="0">
            <a:lnSpc>
              <a:spcPct val="90000"/>
            </a:lnSpc>
            <a:spcBef>
              <a:spcPct val="0"/>
            </a:spcBef>
            <a:spcAft>
              <a:spcPct val="35000"/>
            </a:spcAft>
          </a:pPr>
          <a:r>
            <a:rPr lang="en-US" sz="4500" kern="1200" smtClean="0"/>
            <a:t>Reactions with oxygen </a:t>
          </a:r>
          <a:endParaRPr lang="en-US" sz="4500" kern="1200"/>
        </a:p>
      </dsp:txBody>
      <dsp:txXfrm>
        <a:off x="151069" y="151069"/>
        <a:ext cx="2792534" cy="35792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D60DE3-FAEA-4F4D-A867-3A20A3E4DFD3}">
      <dsp:nvSpPr>
        <dsp:cNvPr id="0" name=""/>
        <dsp:cNvSpPr/>
      </dsp:nvSpPr>
      <dsp:spPr>
        <a:xfrm>
          <a:off x="0" y="543635"/>
          <a:ext cx="7238999" cy="277200"/>
        </a:xfrm>
        <a:prstGeom prst="rect">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3F3DCD-5C33-4FB1-B15B-52022CE85335}">
      <dsp:nvSpPr>
        <dsp:cNvPr id="0" name=""/>
        <dsp:cNvSpPr/>
      </dsp:nvSpPr>
      <dsp:spPr>
        <a:xfrm>
          <a:off x="361949" y="181452"/>
          <a:ext cx="5994412" cy="524542"/>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l" defTabSz="889000">
            <a:lnSpc>
              <a:spcPct val="90000"/>
            </a:lnSpc>
            <a:spcBef>
              <a:spcPct val="0"/>
            </a:spcBef>
            <a:spcAft>
              <a:spcPct val="35000"/>
            </a:spcAft>
          </a:pPr>
          <a:r>
            <a:rPr lang="en-US" sz="2000" kern="1200" dirty="0" smtClean="0">
              <a:solidFill>
                <a:schemeClr val="tx1"/>
              </a:solidFill>
            </a:rPr>
            <a:t>There are five P-Cl bonds in this structure, these are not equal.</a:t>
          </a:r>
          <a:endParaRPr lang="en-US" sz="2000" kern="1200" dirty="0">
            <a:solidFill>
              <a:schemeClr val="tx1"/>
            </a:solidFill>
          </a:endParaRPr>
        </a:p>
      </dsp:txBody>
      <dsp:txXfrm>
        <a:off x="387555" y="207058"/>
        <a:ext cx="5943200" cy="473330"/>
      </dsp:txXfrm>
    </dsp:sp>
    <dsp:sp modelId="{DD8791D4-EF0C-42AA-A06C-6C6AD4370512}">
      <dsp:nvSpPr>
        <dsp:cNvPr id="0" name=""/>
        <dsp:cNvSpPr/>
      </dsp:nvSpPr>
      <dsp:spPr>
        <a:xfrm>
          <a:off x="0" y="1345033"/>
          <a:ext cx="7238999" cy="277200"/>
        </a:xfrm>
        <a:prstGeom prst="rect">
          <a:avLst/>
        </a:prstGeom>
        <a:solidFill>
          <a:schemeClr val="lt1">
            <a:alpha val="90000"/>
            <a:hueOff val="0"/>
            <a:satOff val="0"/>
            <a:lumOff val="0"/>
            <a:alphaOff val="0"/>
          </a:schemeClr>
        </a:solidFill>
        <a:ln w="19050" cap="rnd" cmpd="sng" algn="ctr">
          <a:solidFill>
            <a:schemeClr val="accent3">
              <a:hueOff val="-140419"/>
              <a:satOff val="-3796"/>
              <a:lumOff val="-7844"/>
              <a:alphaOff val="0"/>
            </a:schemeClr>
          </a:solidFill>
          <a:prstDash val="solid"/>
        </a:ln>
        <a:effectLst/>
      </dsp:spPr>
      <dsp:style>
        <a:lnRef idx="2">
          <a:scrgbClr r="0" g="0" b="0"/>
        </a:lnRef>
        <a:fillRef idx="1">
          <a:scrgbClr r="0" g="0" b="0"/>
        </a:fillRef>
        <a:effectRef idx="0">
          <a:scrgbClr r="0" g="0" b="0"/>
        </a:effectRef>
        <a:fontRef idx="minor"/>
      </dsp:style>
    </dsp:sp>
    <dsp:sp modelId="{335D1E16-3A85-402A-A971-15D2F5FBDDD0}">
      <dsp:nvSpPr>
        <dsp:cNvPr id="0" name=""/>
        <dsp:cNvSpPr/>
      </dsp:nvSpPr>
      <dsp:spPr>
        <a:xfrm>
          <a:off x="361949" y="880235"/>
          <a:ext cx="6354241" cy="643059"/>
        </a:xfrm>
        <a:prstGeom prst="roundRect">
          <a:avLst/>
        </a:prstGeom>
        <a:solidFill>
          <a:schemeClr val="accent3">
            <a:hueOff val="-140419"/>
            <a:satOff val="-3796"/>
            <a:lumOff val="-78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l" defTabSz="1066800">
            <a:lnSpc>
              <a:spcPct val="90000"/>
            </a:lnSpc>
            <a:spcBef>
              <a:spcPct val="0"/>
            </a:spcBef>
            <a:spcAft>
              <a:spcPct val="35000"/>
            </a:spcAft>
          </a:pPr>
          <a:r>
            <a:rPr lang="en-US" sz="2400" kern="1200" dirty="0" smtClean="0">
              <a:solidFill>
                <a:srgbClr val="002060"/>
              </a:solidFill>
            </a:rPr>
            <a:t>Three P-Cl bonds are equatorial bonds are equal but shorter than axial P-Cl bonds.</a:t>
          </a:r>
          <a:endParaRPr lang="en-US" sz="2400" kern="1200" dirty="0">
            <a:solidFill>
              <a:srgbClr val="002060"/>
            </a:solidFill>
          </a:endParaRPr>
        </a:p>
      </dsp:txBody>
      <dsp:txXfrm>
        <a:off x="393341" y="911627"/>
        <a:ext cx="6291457" cy="580275"/>
      </dsp:txXfrm>
    </dsp:sp>
    <dsp:sp modelId="{75FC7B0E-9EF8-4366-92FF-6C1C579E2B98}">
      <dsp:nvSpPr>
        <dsp:cNvPr id="0" name=""/>
        <dsp:cNvSpPr/>
      </dsp:nvSpPr>
      <dsp:spPr>
        <a:xfrm>
          <a:off x="0" y="4248813"/>
          <a:ext cx="7238999" cy="277200"/>
        </a:xfrm>
        <a:prstGeom prst="rect">
          <a:avLst/>
        </a:prstGeom>
        <a:solidFill>
          <a:schemeClr val="lt1">
            <a:alpha val="90000"/>
            <a:hueOff val="0"/>
            <a:satOff val="0"/>
            <a:lumOff val="0"/>
            <a:alphaOff val="0"/>
          </a:schemeClr>
        </a:solidFill>
        <a:ln w="19050" cap="rnd" cmpd="sng" algn="ctr">
          <a:solidFill>
            <a:schemeClr val="accent3">
              <a:hueOff val="-280837"/>
              <a:satOff val="-7592"/>
              <a:lumOff val="-15687"/>
              <a:alphaOff val="0"/>
            </a:schemeClr>
          </a:solidFill>
          <a:prstDash val="solid"/>
        </a:ln>
        <a:effectLst/>
      </dsp:spPr>
      <dsp:style>
        <a:lnRef idx="2">
          <a:scrgbClr r="0" g="0" b="0"/>
        </a:lnRef>
        <a:fillRef idx="1">
          <a:scrgbClr r="0" g="0" b="0"/>
        </a:fillRef>
        <a:effectRef idx="0">
          <a:scrgbClr r="0" g="0" b="0"/>
        </a:effectRef>
        <a:fontRef idx="minor"/>
      </dsp:style>
    </dsp:sp>
    <dsp:sp modelId="{86F11744-CCA5-4801-A903-163C1AC8B56C}">
      <dsp:nvSpPr>
        <dsp:cNvPr id="0" name=""/>
        <dsp:cNvSpPr/>
      </dsp:nvSpPr>
      <dsp:spPr>
        <a:xfrm>
          <a:off x="615636" y="1993826"/>
          <a:ext cx="5413526" cy="2713639"/>
        </a:xfrm>
        <a:prstGeom prst="roundRect">
          <a:avLst/>
        </a:prstGeom>
        <a:solidFill>
          <a:schemeClr val="accent3">
            <a:hueOff val="-280837"/>
            <a:satOff val="-7592"/>
            <a:lumOff val="-1568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l" defTabSz="800100">
            <a:lnSpc>
              <a:spcPct val="90000"/>
            </a:lnSpc>
            <a:spcBef>
              <a:spcPct val="0"/>
            </a:spcBef>
            <a:spcAft>
              <a:spcPct val="35000"/>
            </a:spcAft>
          </a:pPr>
          <a:r>
            <a:rPr lang="en-US" sz="1800" kern="1200" dirty="0" smtClean="0"/>
            <a:t>Regular structure no </a:t>
          </a:r>
          <a:r>
            <a:rPr lang="en-US" sz="1800" kern="1200" dirty="0" err="1" smtClean="0"/>
            <a:t>lp</a:t>
          </a:r>
          <a:r>
            <a:rPr lang="en-US" sz="1800" kern="1200" dirty="0" smtClean="0"/>
            <a:t> on the P atom</a:t>
          </a:r>
        </a:p>
        <a:p>
          <a:pPr lvl="0" algn="l" defTabSz="800100">
            <a:lnSpc>
              <a:spcPct val="90000"/>
            </a:lnSpc>
            <a:spcBef>
              <a:spcPct val="0"/>
            </a:spcBef>
            <a:spcAft>
              <a:spcPct val="35000"/>
            </a:spcAft>
          </a:pPr>
          <a:r>
            <a:rPr lang="en-US" sz="1800" kern="1200" dirty="0" smtClean="0"/>
            <a:t>The shape  &amp; geometry of this molecule is </a:t>
          </a:r>
          <a:r>
            <a:rPr lang="en-US" sz="1800" kern="1200" dirty="0" err="1" smtClean="0"/>
            <a:t>trigonal</a:t>
          </a:r>
          <a:r>
            <a:rPr lang="en-US" sz="1800" kern="1200" dirty="0" smtClean="0"/>
            <a:t> </a:t>
          </a:r>
          <a:r>
            <a:rPr lang="en-US" sz="1800" kern="1200" dirty="0" err="1" smtClean="0"/>
            <a:t>bipyramidal</a:t>
          </a:r>
          <a:r>
            <a:rPr lang="en-US" sz="1800" kern="1200" dirty="0" smtClean="0"/>
            <a:t>. With bond length 202 pm (equatorial) and  240 pm (axial)</a:t>
          </a:r>
          <a:endParaRPr lang="en-US" sz="1800" kern="1200" dirty="0"/>
        </a:p>
      </dsp:txBody>
      <dsp:txXfrm>
        <a:off x="748105" y="2126295"/>
        <a:ext cx="5148588" cy="24487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49D543-6292-4580-B968-24E96AD77C35}">
      <dsp:nvSpPr>
        <dsp:cNvPr id="0" name=""/>
        <dsp:cNvSpPr/>
      </dsp:nvSpPr>
      <dsp:spPr>
        <a:xfrm>
          <a:off x="170556" y="1223"/>
          <a:ext cx="2893152" cy="2893152"/>
        </a:xfrm>
        <a:prstGeom prst="ellipse">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2133600" rtl="0">
            <a:lnSpc>
              <a:spcPct val="90000"/>
            </a:lnSpc>
            <a:spcBef>
              <a:spcPct val="0"/>
            </a:spcBef>
            <a:spcAft>
              <a:spcPct val="35000"/>
            </a:spcAft>
          </a:pPr>
          <a:r>
            <a:rPr lang="en-US" sz="4800" kern="1200" smtClean="0"/>
            <a:t>Thanks</a:t>
          </a:r>
          <a:endParaRPr lang="en-US" sz="4800" kern="1200"/>
        </a:p>
      </dsp:txBody>
      <dsp:txXfrm>
        <a:off x="594248" y="424915"/>
        <a:ext cx="2045768" cy="204576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9630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469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128247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3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047902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152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475091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2818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2912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2647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8/21/2020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598899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9948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6815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8795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8/21/2020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494770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8/21/2020</a:t>
            </a:fld>
            <a:endParaRPr lang="en-US" dirty="0"/>
          </a:p>
        </p:txBody>
      </p:sp>
    </p:spTree>
    <p:extLst>
      <p:ext uri="{BB962C8B-B14F-4D97-AF65-F5344CB8AC3E}">
        <p14:creationId xmlns:p14="http://schemas.microsoft.com/office/powerpoint/2010/main" val="2570675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8/21/2020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557752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20290" y="-955964"/>
            <a:ext cx="12039600" cy="5006800"/>
          </a:xfrm>
        </p:spPr>
        <p:txBody>
          <a:bodyPr/>
          <a:lstStyle/>
          <a:p>
            <a:r>
              <a:rPr lang="en-US" sz="3200" dirty="0" smtClean="0"/>
              <a:t>ATOMIC ENERGY CENTRAL SCHOOL-3</a:t>
            </a:r>
            <a:r>
              <a:rPr lang="en-US" dirty="0" smtClean="0"/>
              <a:t/>
            </a:r>
            <a:br>
              <a:rPr lang="en-US" dirty="0" smtClean="0"/>
            </a:br>
            <a:r>
              <a:rPr lang="en-US" dirty="0" smtClean="0"/>
              <a:t>MODULE-1</a:t>
            </a:r>
            <a:br>
              <a:rPr lang="en-US" dirty="0" smtClean="0"/>
            </a:br>
            <a:r>
              <a:rPr lang="en-US" dirty="0" smtClean="0"/>
              <a:t>TOPIC-p-BLOCK ELEMENTS</a:t>
            </a:r>
            <a:br>
              <a:rPr lang="en-US" dirty="0" smtClean="0"/>
            </a:br>
            <a:endParaRPr lang="en-US" dirty="0"/>
          </a:p>
        </p:txBody>
      </p:sp>
      <p:sp>
        <p:nvSpPr>
          <p:cNvPr id="3" name="Subtitle 2"/>
          <p:cNvSpPr>
            <a:spLocks noGrp="1"/>
          </p:cNvSpPr>
          <p:nvPr>
            <p:ph type="subTitle" idx="1"/>
          </p:nvPr>
        </p:nvSpPr>
        <p:spPr/>
        <p:txBody>
          <a:bodyPr>
            <a:normAutofit/>
          </a:bodyPr>
          <a:lstStyle/>
          <a:p>
            <a:r>
              <a:rPr lang="en-US" sz="3200" dirty="0">
                <a:solidFill>
                  <a:srgbClr val="00B050"/>
                </a:solidFill>
              </a:rPr>
              <a:t>CHAPTER: 15 GROUP ELEMENTS</a:t>
            </a:r>
          </a:p>
        </p:txBody>
      </p:sp>
    </p:spTree>
    <p:extLst>
      <p:ext uri="{BB962C8B-B14F-4D97-AF65-F5344CB8AC3E}">
        <p14:creationId xmlns:p14="http://schemas.microsoft.com/office/powerpoint/2010/main" val="30495637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Trends in chemical properties</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rgbClr val="FF0000"/>
                </a:solidFill>
              </a:rPr>
              <a:t>Reaction with hydrogen </a:t>
            </a:r>
          </a:p>
          <a:p>
            <a:r>
              <a:rPr lang="en-US" dirty="0" smtClean="0"/>
              <a:t>All </a:t>
            </a:r>
            <a:r>
              <a:rPr lang="en-US" dirty="0"/>
              <a:t>the elements of Group </a:t>
            </a:r>
            <a:r>
              <a:rPr lang="en-US" dirty="0" smtClean="0"/>
              <a:t>15 form </a:t>
            </a:r>
            <a:r>
              <a:rPr lang="en-US" dirty="0"/>
              <a:t>hydrides of the type EH</a:t>
            </a:r>
            <a:r>
              <a:rPr lang="en-US" baseline="-25000" dirty="0"/>
              <a:t>3</a:t>
            </a:r>
            <a:r>
              <a:rPr lang="en-US" dirty="0"/>
              <a:t> where E = N, P, As, Sb or </a:t>
            </a:r>
            <a:r>
              <a:rPr lang="en-US" dirty="0" smtClean="0"/>
              <a:t>Bi.</a:t>
            </a:r>
          </a:p>
          <a:p>
            <a:r>
              <a:rPr lang="en-US" dirty="0" smtClean="0"/>
              <a:t>The </a:t>
            </a:r>
            <a:r>
              <a:rPr lang="en-US" dirty="0"/>
              <a:t>stability of hydrides decreases from NH</a:t>
            </a:r>
            <a:r>
              <a:rPr lang="en-US" baseline="-25000" dirty="0"/>
              <a:t>3</a:t>
            </a:r>
            <a:r>
              <a:rPr lang="en-US" dirty="0"/>
              <a:t> to BiH</a:t>
            </a:r>
            <a:r>
              <a:rPr lang="en-US" baseline="-25000" dirty="0"/>
              <a:t>3</a:t>
            </a:r>
            <a:r>
              <a:rPr lang="en-US" dirty="0"/>
              <a:t> which </a:t>
            </a:r>
            <a:r>
              <a:rPr lang="en-US" dirty="0" smtClean="0"/>
              <a:t>can be </a:t>
            </a:r>
            <a:r>
              <a:rPr lang="en-US" dirty="0"/>
              <a:t>observed from their bond dissociation enthalpy.</a:t>
            </a:r>
          </a:p>
          <a:p>
            <a:r>
              <a:rPr lang="en-US" dirty="0"/>
              <a:t>Consequently, the reducing character of the hydrides </a:t>
            </a:r>
            <a:r>
              <a:rPr lang="en-US" dirty="0" smtClean="0"/>
              <a:t>increases down the group.</a:t>
            </a:r>
            <a:endParaRPr lang="en-US" dirty="0"/>
          </a:p>
          <a:p>
            <a:r>
              <a:rPr lang="en-US" dirty="0"/>
              <a:t>Ammonia is only a mild reducing agent while BiH</a:t>
            </a:r>
            <a:r>
              <a:rPr lang="en-US" baseline="-25000" dirty="0"/>
              <a:t>3</a:t>
            </a:r>
            <a:r>
              <a:rPr lang="en-US" dirty="0"/>
              <a:t> is </a:t>
            </a:r>
            <a:r>
              <a:rPr lang="en-US" dirty="0" smtClean="0"/>
              <a:t>the strongest </a:t>
            </a:r>
            <a:r>
              <a:rPr lang="en-US" dirty="0"/>
              <a:t>reducing agent amongst all the hydrides. </a:t>
            </a:r>
            <a:endParaRPr lang="en-US" dirty="0" smtClean="0"/>
          </a:p>
          <a:p>
            <a:r>
              <a:rPr lang="en-US" dirty="0" smtClean="0"/>
              <a:t>Basicity also decreases </a:t>
            </a:r>
            <a:r>
              <a:rPr lang="en-US" dirty="0"/>
              <a:t>in the order NH</a:t>
            </a:r>
            <a:r>
              <a:rPr lang="en-US" baseline="-25000" dirty="0"/>
              <a:t>3</a:t>
            </a:r>
            <a:r>
              <a:rPr lang="en-US" dirty="0"/>
              <a:t> &gt; PH</a:t>
            </a:r>
            <a:r>
              <a:rPr lang="en-US" baseline="-25000" dirty="0"/>
              <a:t>3</a:t>
            </a:r>
            <a:r>
              <a:rPr lang="en-US" dirty="0"/>
              <a:t> &gt; AsH</a:t>
            </a:r>
            <a:r>
              <a:rPr lang="en-US" baseline="-25000" dirty="0"/>
              <a:t>3</a:t>
            </a:r>
            <a:r>
              <a:rPr lang="en-US" dirty="0"/>
              <a:t> &gt; SbH</a:t>
            </a:r>
            <a:r>
              <a:rPr lang="en-US" baseline="-25000" dirty="0"/>
              <a:t>3</a:t>
            </a:r>
            <a:r>
              <a:rPr lang="en-US" dirty="0"/>
              <a:t> &gt; BiH</a:t>
            </a:r>
            <a:r>
              <a:rPr lang="en-US" baseline="-25000" dirty="0"/>
              <a:t>3</a:t>
            </a:r>
            <a:r>
              <a:rPr lang="en-US" dirty="0"/>
              <a:t>. </a:t>
            </a:r>
            <a:endParaRPr lang="en-US" dirty="0" smtClean="0"/>
          </a:p>
          <a:p>
            <a:r>
              <a:rPr lang="en-US" dirty="0" smtClean="0"/>
              <a:t>Due to high </a:t>
            </a:r>
            <a:r>
              <a:rPr lang="en-US" dirty="0"/>
              <a:t>electronegativity and small size of nitrogen, NH</a:t>
            </a:r>
            <a:r>
              <a:rPr lang="en-US" baseline="-25000" dirty="0"/>
              <a:t>3</a:t>
            </a:r>
            <a:r>
              <a:rPr lang="en-US" dirty="0"/>
              <a:t> exhibits</a:t>
            </a:r>
          </a:p>
          <a:p>
            <a:pPr marL="0" indent="0">
              <a:buNone/>
            </a:pPr>
            <a:r>
              <a:rPr lang="en-US" dirty="0"/>
              <a:t>hydrogen bonding in solid as well as liquid state. Because of </a:t>
            </a:r>
            <a:r>
              <a:rPr lang="en-US" dirty="0" smtClean="0"/>
              <a:t>this, it </a:t>
            </a:r>
            <a:r>
              <a:rPr lang="en-US" dirty="0"/>
              <a:t>has higher melting and boiling points than that of PH</a:t>
            </a:r>
            <a:r>
              <a:rPr lang="en-US" baseline="-25000" dirty="0"/>
              <a:t>3</a:t>
            </a:r>
            <a:r>
              <a:rPr lang="en-US" dirty="0"/>
              <a:t>.</a:t>
            </a:r>
            <a:endParaRPr lang="en-US" dirty="0" smtClean="0"/>
          </a:p>
          <a:p>
            <a:endParaRPr lang="en-US" dirty="0"/>
          </a:p>
        </p:txBody>
      </p:sp>
    </p:spTree>
    <p:extLst>
      <p:ext uri="{BB962C8B-B14F-4D97-AF65-F5344CB8AC3E}">
        <p14:creationId xmlns:p14="http://schemas.microsoft.com/office/powerpoint/2010/main" val="1082211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3">
                                            <p:txEl>
                                              <p:pRg st="1" end="1"/>
                                            </p:txEl>
                                          </p:spTgt>
                                        </p:tgtEl>
                                      </p:cBhvr>
                                    </p:animEffect>
                                    <p:animScale>
                                      <p:cBhvr>
                                        <p:cTn id="12" dur="250" autoRev="1" fill="hold"/>
                                        <p:tgtEl>
                                          <p:spTgt spid="3">
                                            <p:txEl>
                                              <p:pRg st="1" end="1"/>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3">
                                            <p:txEl>
                                              <p:pRg st="2" end="2"/>
                                            </p:txEl>
                                          </p:spTgt>
                                        </p:tgtEl>
                                      </p:cBhvr>
                                    </p:animEffect>
                                    <p:animScale>
                                      <p:cBhvr>
                                        <p:cTn id="17" dur="250" autoRev="1" fill="hold"/>
                                        <p:tgtEl>
                                          <p:spTgt spid="3">
                                            <p:txEl>
                                              <p:pRg st="2" end="2"/>
                                            </p:txEl>
                                          </p:spTgt>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3">
                                            <p:txEl>
                                              <p:pRg st="3" end="3"/>
                                            </p:txEl>
                                          </p:spTgt>
                                        </p:tgtEl>
                                      </p:cBhvr>
                                    </p:animEffect>
                                    <p:animScale>
                                      <p:cBhvr>
                                        <p:cTn id="22" dur="250" autoRev="1" fill="hold"/>
                                        <p:tgtEl>
                                          <p:spTgt spid="3">
                                            <p:txEl>
                                              <p:pRg st="3" end="3"/>
                                            </p:txEl>
                                          </p:spTgt>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3">
                                            <p:txEl>
                                              <p:pRg st="4" end="4"/>
                                            </p:txEl>
                                          </p:spTgt>
                                        </p:tgtEl>
                                      </p:cBhvr>
                                    </p:animEffect>
                                    <p:animScale>
                                      <p:cBhvr>
                                        <p:cTn id="27" dur="250" autoRev="1" fill="hold"/>
                                        <p:tgtEl>
                                          <p:spTgt spid="3">
                                            <p:txEl>
                                              <p:pRg st="4" end="4"/>
                                            </p:txEl>
                                          </p:spTgt>
                                        </p:tgtEl>
                                      </p:cBhvr>
                                      <p:by x="105000" y="105000"/>
                                    </p:animScale>
                                  </p:childTnLst>
                                </p:cTn>
                              </p:par>
                            </p:childTnLst>
                          </p:cTn>
                        </p:par>
                      </p:childTnLst>
                    </p:cTn>
                  </p:par>
                  <p:par>
                    <p:cTn id="28" fill="hold">
                      <p:stCondLst>
                        <p:cond delay="indefinite"/>
                      </p:stCondLst>
                      <p:childTnLst>
                        <p:par>
                          <p:cTn id="29" fill="hold">
                            <p:stCondLst>
                              <p:cond delay="0"/>
                            </p:stCondLst>
                            <p:childTnLst>
                              <p:par>
                                <p:cTn id="30" presetID="26" presetClass="emph" presetSubtype="0" fill="hold" grpId="0" nodeType="clickEffect">
                                  <p:stCondLst>
                                    <p:cond delay="0"/>
                                  </p:stCondLst>
                                  <p:childTnLst>
                                    <p:animEffect transition="out" filter="fade">
                                      <p:cBhvr>
                                        <p:cTn id="31" dur="500" tmFilter="0, 0; .2, .5; .8, .5; 1, 0"/>
                                        <p:tgtEl>
                                          <p:spTgt spid="3">
                                            <p:txEl>
                                              <p:pRg st="5" end="5"/>
                                            </p:txEl>
                                          </p:spTgt>
                                        </p:tgtEl>
                                      </p:cBhvr>
                                    </p:animEffect>
                                    <p:animScale>
                                      <p:cBhvr>
                                        <p:cTn id="32" dur="250" autoRev="1" fill="hold"/>
                                        <p:tgtEl>
                                          <p:spTgt spid="3">
                                            <p:txEl>
                                              <p:pRg st="5" end="5"/>
                                            </p:txEl>
                                          </p:spTgt>
                                        </p:tgtEl>
                                      </p:cBhvr>
                                      <p:by x="105000" y="105000"/>
                                    </p:animScale>
                                  </p:childTnLst>
                                </p:cTn>
                              </p:par>
                            </p:childTnLst>
                          </p:cTn>
                        </p:par>
                      </p:childTnLst>
                    </p:cTn>
                  </p:par>
                  <p:par>
                    <p:cTn id="33" fill="hold">
                      <p:stCondLst>
                        <p:cond delay="indefinite"/>
                      </p:stCondLst>
                      <p:childTnLst>
                        <p:par>
                          <p:cTn id="34" fill="hold">
                            <p:stCondLst>
                              <p:cond delay="0"/>
                            </p:stCondLst>
                            <p:childTnLst>
                              <p:par>
                                <p:cTn id="35" presetID="26" presetClass="emph" presetSubtype="0" fill="hold" grpId="0" nodeType="clickEffect">
                                  <p:stCondLst>
                                    <p:cond delay="0"/>
                                  </p:stCondLst>
                                  <p:childTnLst>
                                    <p:animEffect transition="out" filter="fade">
                                      <p:cBhvr>
                                        <p:cTn id="36" dur="500" tmFilter="0, 0; .2, .5; .8, .5; 1, 0"/>
                                        <p:tgtEl>
                                          <p:spTgt spid="3">
                                            <p:txEl>
                                              <p:pRg st="6" end="6"/>
                                            </p:txEl>
                                          </p:spTgt>
                                        </p:tgtEl>
                                      </p:cBhvr>
                                    </p:animEffect>
                                    <p:animScale>
                                      <p:cBhvr>
                                        <p:cTn id="37" dur="250" autoRev="1" fill="hold"/>
                                        <p:tgtEl>
                                          <p:spTgt spid="3">
                                            <p:txEl>
                                              <p:pRg st="6" end="6"/>
                                            </p:txEl>
                                          </p:spTgt>
                                        </p:tgtEl>
                                      </p:cBhvr>
                                      <p:by x="105000" y="105000"/>
                                    </p:animScale>
                                  </p:childTnLst>
                                </p:cTn>
                              </p:par>
                            </p:childTnLst>
                          </p:cTn>
                        </p:par>
                      </p:childTnLst>
                    </p:cTn>
                  </p:par>
                  <p:par>
                    <p:cTn id="38" fill="hold">
                      <p:stCondLst>
                        <p:cond delay="indefinite"/>
                      </p:stCondLst>
                      <p:childTnLst>
                        <p:par>
                          <p:cTn id="39" fill="hold">
                            <p:stCondLst>
                              <p:cond delay="0"/>
                            </p:stCondLst>
                            <p:childTnLst>
                              <p:par>
                                <p:cTn id="40" presetID="26" presetClass="emph" presetSubtype="0" fill="hold" grpId="0" nodeType="clickEffect">
                                  <p:stCondLst>
                                    <p:cond delay="0"/>
                                  </p:stCondLst>
                                  <p:childTnLst>
                                    <p:animEffect transition="out" filter="fade">
                                      <p:cBhvr>
                                        <p:cTn id="41" dur="500" tmFilter="0, 0; .2, .5; .8, .5; 1, 0"/>
                                        <p:tgtEl>
                                          <p:spTgt spid="3">
                                            <p:txEl>
                                              <p:pRg st="7" end="7"/>
                                            </p:txEl>
                                          </p:spTgt>
                                        </p:tgtEl>
                                      </p:cBhvr>
                                    </p:animEffect>
                                    <p:animScale>
                                      <p:cBhvr>
                                        <p:cTn id="42" dur="250" autoRev="1" fill="hold"/>
                                        <p:tgtEl>
                                          <p:spTgt spid="3">
                                            <p:txEl>
                                              <p:pRg st="7" end="7"/>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Trends in chemical properties </a:t>
            </a:r>
            <a:endParaRPr lang="en-US" dirty="0"/>
          </a:p>
        </p:txBody>
      </p:sp>
      <p:sp>
        <p:nvSpPr>
          <p:cNvPr id="5" name="Content Placeholder 4"/>
          <p:cNvSpPr>
            <a:spLocks noGrp="1"/>
          </p:cNvSpPr>
          <p:nvPr>
            <p:ph idx="1"/>
          </p:nvPr>
        </p:nvSpPr>
        <p:spPr>
          <a:xfrm>
            <a:off x="858566" y="1806362"/>
            <a:ext cx="8596668" cy="3880773"/>
          </a:xfrm>
        </p:spPr>
        <p:style>
          <a:lnRef idx="2">
            <a:schemeClr val="accent4"/>
          </a:lnRef>
          <a:fillRef idx="1">
            <a:schemeClr val="lt1"/>
          </a:fillRef>
          <a:effectRef idx="0">
            <a:schemeClr val="accent4"/>
          </a:effectRef>
          <a:fontRef idx="minor">
            <a:schemeClr val="dk1"/>
          </a:fontRef>
        </p:style>
        <p:txBody>
          <a:bodyPr>
            <a:normAutofit/>
          </a:bodyPr>
          <a:lstStyle/>
          <a:p>
            <a:r>
              <a:rPr lang="en-US" u="sng"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Reaction with halogens </a:t>
            </a:r>
            <a:r>
              <a:rPr lang="en-US" dirty="0" smtClean="0"/>
              <a:t>: </a:t>
            </a:r>
            <a:r>
              <a:rPr lang="en-US" dirty="0"/>
              <a:t>These elements </a:t>
            </a:r>
            <a:r>
              <a:rPr lang="en-US" dirty="0" smtClean="0"/>
              <a:t>react  </a:t>
            </a:r>
            <a:r>
              <a:rPr lang="en-US" dirty="0"/>
              <a:t>to form </a:t>
            </a:r>
            <a:r>
              <a:rPr lang="en-US" dirty="0" smtClean="0"/>
              <a:t>two series </a:t>
            </a:r>
            <a:r>
              <a:rPr lang="en-US" dirty="0"/>
              <a:t>of </a:t>
            </a:r>
            <a:r>
              <a:rPr lang="en-US" dirty="0" smtClean="0"/>
              <a:t>halides, </a:t>
            </a:r>
            <a:r>
              <a:rPr lang="en-US" dirty="0"/>
              <a:t>EX</a:t>
            </a:r>
            <a:r>
              <a:rPr lang="en-US" baseline="-25000" dirty="0"/>
              <a:t>3</a:t>
            </a:r>
            <a:r>
              <a:rPr lang="en-US" dirty="0"/>
              <a:t> and EX</a:t>
            </a:r>
            <a:r>
              <a:rPr lang="en-US" baseline="-25000" dirty="0"/>
              <a:t>5</a:t>
            </a:r>
            <a:r>
              <a:rPr lang="en-US" dirty="0"/>
              <a:t>. </a:t>
            </a:r>
            <a:endParaRPr lang="en-US" dirty="0" smtClean="0"/>
          </a:p>
          <a:p>
            <a:r>
              <a:rPr lang="en-US" dirty="0" smtClean="0"/>
              <a:t>Nitrogen </a:t>
            </a:r>
            <a:r>
              <a:rPr lang="en-US" dirty="0"/>
              <a:t>does not form </a:t>
            </a:r>
            <a:r>
              <a:rPr lang="en-US" dirty="0" err="1" smtClean="0"/>
              <a:t>pentahalide</a:t>
            </a:r>
            <a:r>
              <a:rPr lang="en-US" dirty="0"/>
              <a:t> </a:t>
            </a:r>
            <a:r>
              <a:rPr lang="en-US" dirty="0" smtClean="0"/>
              <a:t>due </a:t>
            </a:r>
            <a:r>
              <a:rPr lang="en-US" dirty="0"/>
              <a:t>to non-availability of the </a:t>
            </a:r>
            <a:r>
              <a:rPr lang="en-US" i="1" dirty="0"/>
              <a:t>d </a:t>
            </a:r>
            <a:r>
              <a:rPr lang="en-US" dirty="0"/>
              <a:t>orbitals in its valence shell.</a:t>
            </a:r>
          </a:p>
          <a:p>
            <a:r>
              <a:rPr lang="en-US" dirty="0" err="1"/>
              <a:t>Pentahalides</a:t>
            </a:r>
            <a:r>
              <a:rPr lang="en-US" dirty="0"/>
              <a:t> are more covalent than </a:t>
            </a:r>
            <a:r>
              <a:rPr lang="en-US" dirty="0" err="1"/>
              <a:t>trihalides</a:t>
            </a:r>
            <a:r>
              <a:rPr lang="en-US" dirty="0"/>
              <a:t>. This is due to </a:t>
            </a:r>
            <a:r>
              <a:rPr lang="en-US" dirty="0" smtClean="0"/>
              <a:t>the fact </a:t>
            </a:r>
            <a:r>
              <a:rPr lang="en-US" dirty="0"/>
              <a:t>that in </a:t>
            </a:r>
            <a:r>
              <a:rPr lang="en-US" dirty="0" err="1"/>
              <a:t>pentahalides</a:t>
            </a:r>
            <a:r>
              <a:rPr lang="en-US" dirty="0"/>
              <a:t> +5 oxidation state exists while in the </a:t>
            </a:r>
            <a:r>
              <a:rPr lang="en-US" dirty="0" smtClean="0"/>
              <a:t>case of </a:t>
            </a:r>
            <a:r>
              <a:rPr lang="en-US" dirty="0" err="1"/>
              <a:t>trihalides</a:t>
            </a:r>
            <a:r>
              <a:rPr lang="en-US" dirty="0"/>
              <a:t> +3 oxidation state exists. Since elements in +5 oxidation state will have more </a:t>
            </a:r>
            <a:r>
              <a:rPr lang="en-US" dirty="0" err="1"/>
              <a:t>polarising</a:t>
            </a:r>
            <a:r>
              <a:rPr lang="en-US" dirty="0"/>
              <a:t> power than in +3 oxidation </a:t>
            </a:r>
            <a:r>
              <a:rPr lang="en-US" dirty="0" smtClean="0"/>
              <a:t>state, the </a:t>
            </a:r>
            <a:r>
              <a:rPr lang="en-US" dirty="0"/>
              <a:t>covalent character of bonds is more in </a:t>
            </a:r>
            <a:r>
              <a:rPr lang="en-US" dirty="0" err="1" smtClean="0"/>
              <a:t>pentahalides</a:t>
            </a:r>
            <a:r>
              <a:rPr lang="en-US" dirty="0" smtClean="0"/>
              <a:t>.</a:t>
            </a:r>
          </a:p>
          <a:p>
            <a:r>
              <a:rPr lang="en-US" dirty="0"/>
              <a:t>All </a:t>
            </a:r>
            <a:r>
              <a:rPr lang="en-US" dirty="0" smtClean="0"/>
              <a:t>the </a:t>
            </a:r>
            <a:r>
              <a:rPr lang="en-US" dirty="0" err="1" smtClean="0"/>
              <a:t>trihalides</a:t>
            </a:r>
            <a:r>
              <a:rPr lang="en-US" dirty="0" smtClean="0"/>
              <a:t> </a:t>
            </a:r>
            <a:r>
              <a:rPr lang="en-US" dirty="0"/>
              <a:t>of these elements except those of nitrogen are </a:t>
            </a:r>
            <a:r>
              <a:rPr lang="en-US" dirty="0" smtClean="0"/>
              <a:t>stable. In </a:t>
            </a:r>
            <a:r>
              <a:rPr lang="en-US" dirty="0"/>
              <a:t>case of nitrogen, only NF</a:t>
            </a:r>
            <a:r>
              <a:rPr lang="en-US" baseline="-25000" dirty="0"/>
              <a:t>3</a:t>
            </a:r>
            <a:r>
              <a:rPr lang="en-US" dirty="0"/>
              <a:t> is known to be stable. </a:t>
            </a:r>
            <a:r>
              <a:rPr lang="en-US" dirty="0" err="1" smtClean="0"/>
              <a:t>Trihalides</a:t>
            </a:r>
            <a:r>
              <a:rPr lang="en-US" dirty="0"/>
              <a:t> </a:t>
            </a:r>
            <a:r>
              <a:rPr lang="en-US" dirty="0" smtClean="0"/>
              <a:t>except </a:t>
            </a:r>
            <a:r>
              <a:rPr lang="en-US" dirty="0"/>
              <a:t>BiF</a:t>
            </a:r>
            <a:r>
              <a:rPr lang="en-US" baseline="-25000" dirty="0"/>
              <a:t>3</a:t>
            </a:r>
            <a:r>
              <a:rPr lang="en-US" dirty="0"/>
              <a:t> are predominantly covalent in nature.</a:t>
            </a:r>
          </a:p>
        </p:txBody>
      </p:sp>
    </p:spTree>
    <p:extLst>
      <p:ext uri="{BB962C8B-B14F-4D97-AF65-F5344CB8AC3E}">
        <p14:creationId xmlns:p14="http://schemas.microsoft.com/office/powerpoint/2010/main" val="24710116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Trends in chemical properties</a:t>
            </a:r>
            <a:endParaRPr lang="en-US" dirty="0"/>
          </a:p>
        </p:txBody>
      </p:sp>
      <p:sp>
        <p:nvSpPr>
          <p:cNvPr id="3" name="Content Placeholder 2"/>
          <p:cNvSpPr>
            <a:spLocks noGrp="1"/>
          </p:cNvSpPr>
          <p:nvPr>
            <p:ph idx="1"/>
          </p:nvPr>
        </p:nvSpPr>
        <p:spPr/>
        <p:txBody>
          <a:bodyPr/>
          <a:lstStyle/>
          <a:p>
            <a:pPr marL="0" indent="0">
              <a:buNone/>
            </a:pPr>
            <a:r>
              <a:rPr lang="en-US" sz="3200" b="1" u="sng" dirty="0" smtClean="0">
                <a:solidFill>
                  <a:srgbClr val="7030A0"/>
                </a:solidFill>
              </a:rPr>
              <a:t>Reaction with metals </a:t>
            </a:r>
            <a:r>
              <a:rPr lang="en-US" sz="3200" dirty="0" smtClean="0">
                <a:solidFill>
                  <a:srgbClr val="7030A0"/>
                </a:solidFill>
              </a:rPr>
              <a:t>:  </a:t>
            </a:r>
          </a:p>
          <a:p>
            <a:r>
              <a:rPr lang="en-US" sz="2800" dirty="0" smtClean="0"/>
              <a:t>All </a:t>
            </a:r>
            <a:r>
              <a:rPr lang="en-US" sz="2800" dirty="0"/>
              <a:t>these elements react with </a:t>
            </a:r>
            <a:r>
              <a:rPr lang="en-US" sz="2800" dirty="0" smtClean="0"/>
              <a:t>metals to </a:t>
            </a:r>
            <a:r>
              <a:rPr lang="en-US" sz="2800" dirty="0"/>
              <a:t>form their binary compounds exhibiting –3 oxidation </a:t>
            </a:r>
            <a:r>
              <a:rPr lang="en-US" sz="2800" dirty="0" smtClean="0"/>
              <a:t>state, such </a:t>
            </a:r>
            <a:r>
              <a:rPr lang="en-US" sz="2800" dirty="0"/>
              <a:t>as, Ca</a:t>
            </a:r>
            <a:r>
              <a:rPr lang="en-US" sz="2800" baseline="-25000" dirty="0"/>
              <a:t>3</a:t>
            </a:r>
            <a:r>
              <a:rPr lang="en-US" sz="2800" dirty="0"/>
              <a:t>N</a:t>
            </a:r>
            <a:r>
              <a:rPr lang="en-US" sz="2800" baseline="-25000" dirty="0"/>
              <a:t>2</a:t>
            </a:r>
            <a:r>
              <a:rPr lang="en-US" sz="2800" dirty="0"/>
              <a:t> (calcium nitride) Ca</a:t>
            </a:r>
            <a:r>
              <a:rPr lang="en-US" sz="2800" baseline="-25000" dirty="0"/>
              <a:t>3</a:t>
            </a:r>
            <a:r>
              <a:rPr lang="en-US" sz="2800" dirty="0"/>
              <a:t>P</a:t>
            </a:r>
            <a:r>
              <a:rPr lang="en-US" sz="2800" baseline="-25000" dirty="0"/>
              <a:t>2</a:t>
            </a:r>
            <a:r>
              <a:rPr lang="en-US" sz="2800" dirty="0"/>
              <a:t> (calcium phosphide</a:t>
            </a:r>
            <a:r>
              <a:rPr lang="en-US" sz="2800" dirty="0" smtClean="0"/>
              <a:t>), Na</a:t>
            </a:r>
            <a:r>
              <a:rPr lang="en-US" sz="2800" baseline="-25000" dirty="0" smtClean="0"/>
              <a:t>3</a:t>
            </a:r>
            <a:r>
              <a:rPr lang="en-US" sz="2800" dirty="0" smtClean="0"/>
              <a:t>As </a:t>
            </a:r>
            <a:r>
              <a:rPr lang="en-US" sz="2800" dirty="0"/>
              <a:t>(sodium arsenide), Zn</a:t>
            </a:r>
            <a:r>
              <a:rPr lang="en-US" sz="2800" baseline="-25000" dirty="0"/>
              <a:t>3</a:t>
            </a:r>
            <a:r>
              <a:rPr lang="en-US" sz="2800" dirty="0"/>
              <a:t>Sb</a:t>
            </a:r>
            <a:r>
              <a:rPr lang="en-US" sz="2800" baseline="-25000" dirty="0"/>
              <a:t>2</a:t>
            </a:r>
            <a:r>
              <a:rPr lang="en-US" sz="2800" dirty="0"/>
              <a:t> (zinc </a:t>
            </a:r>
            <a:r>
              <a:rPr lang="en-US" sz="2800" dirty="0" err="1"/>
              <a:t>antimonide</a:t>
            </a:r>
            <a:r>
              <a:rPr lang="en-US" sz="2800" dirty="0"/>
              <a:t>) and </a:t>
            </a:r>
            <a:r>
              <a:rPr lang="en-US" sz="2800" dirty="0" smtClean="0"/>
              <a:t>Mg</a:t>
            </a:r>
            <a:r>
              <a:rPr lang="en-US" sz="2800" baseline="-25000" dirty="0" smtClean="0"/>
              <a:t>3</a:t>
            </a:r>
            <a:r>
              <a:rPr lang="en-US" sz="2800" dirty="0" smtClean="0"/>
              <a:t>Bi</a:t>
            </a:r>
            <a:r>
              <a:rPr lang="en-US" sz="2800" baseline="-25000" dirty="0" smtClean="0"/>
              <a:t>2</a:t>
            </a:r>
            <a:r>
              <a:rPr lang="en-US" sz="2800" dirty="0" smtClean="0"/>
              <a:t> (magnesium </a:t>
            </a:r>
            <a:r>
              <a:rPr lang="en-US" sz="2800" dirty="0" err="1"/>
              <a:t>bismuthide</a:t>
            </a:r>
            <a:r>
              <a:rPr lang="en-US" sz="2800" dirty="0"/>
              <a:t>).</a:t>
            </a:r>
          </a:p>
        </p:txBody>
      </p:sp>
    </p:spTree>
    <p:extLst>
      <p:ext uri="{BB962C8B-B14F-4D97-AF65-F5344CB8AC3E}">
        <p14:creationId xmlns:p14="http://schemas.microsoft.com/office/powerpoint/2010/main" val="1120284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a:t>
            </a:r>
            <a:r>
              <a:rPr lang="en-US" dirty="0" smtClean="0"/>
              <a:t>itrogen</a:t>
            </a:r>
            <a:endParaRPr lang="en-US" dirty="0"/>
          </a:p>
        </p:txBody>
      </p:sp>
      <p:sp>
        <p:nvSpPr>
          <p:cNvPr id="3" name="Content Placeholder 2"/>
          <p:cNvSpPr>
            <a:spLocks noGrp="1"/>
          </p:cNvSpPr>
          <p:nvPr>
            <p:ph idx="1"/>
          </p:nvPr>
        </p:nvSpPr>
        <p:spPr/>
        <p:txBody>
          <a:bodyPr>
            <a:scene3d>
              <a:camera prst="orthographicFront">
                <a:rot lat="21301143" lon="26213" rev="21598858"/>
              </a:camera>
              <a:lightRig rig="threePt" dir="t"/>
            </a:scene3d>
          </a:bodyPr>
          <a:lstStyle/>
          <a:p>
            <a:r>
              <a:rPr lang="en-US" sz="2400" dirty="0" smtClean="0">
                <a:solidFill>
                  <a:srgbClr val="7030A0"/>
                </a:solidFill>
              </a:rPr>
              <a:t>Preparation</a:t>
            </a:r>
            <a:r>
              <a:rPr lang="en-US" dirty="0" smtClean="0"/>
              <a:t>: </a:t>
            </a:r>
          </a:p>
          <a:p>
            <a:r>
              <a:rPr lang="en-US" dirty="0" err="1"/>
              <a:t>Dinitrogen</a:t>
            </a:r>
            <a:r>
              <a:rPr lang="en-US" dirty="0"/>
              <a:t> is produced </a:t>
            </a:r>
            <a:r>
              <a:rPr lang="en-US" dirty="0">
                <a:solidFill>
                  <a:srgbClr val="FF0000"/>
                </a:solidFill>
              </a:rPr>
              <a:t>commercially</a:t>
            </a:r>
            <a:r>
              <a:rPr lang="en-US" dirty="0"/>
              <a:t> by the liquefaction and </a:t>
            </a:r>
            <a:r>
              <a:rPr lang="en-US" dirty="0" smtClean="0"/>
              <a:t>fractional distillation </a:t>
            </a:r>
            <a:r>
              <a:rPr lang="en-US" dirty="0"/>
              <a:t>of air</a:t>
            </a:r>
            <a:r>
              <a:rPr lang="en-US" dirty="0" smtClean="0"/>
              <a:t>.</a:t>
            </a:r>
          </a:p>
          <a:p>
            <a:r>
              <a:rPr lang="en-US" dirty="0"/>
              <a:t>In the </a:t>
            </a:r>
            <a:r>
              <a:rPr lang="en-US" dirty="0">
                <a:solidFill>
                  <a:srgbClr val="FF0000"/>
                </a:solidFill>
              </a:rPr>
              <a:t>laboratory</a:t>
            </a:r>
            <a:r>
              <a:rPr lang="en-US" dirty="0"/>
              <a:t>, </a:t>
            </a:r>
            <a:r>
              <a:rPr lang="en-US" dirty="0" err="1"/>
              <a:t>dinitrogen</a:t>
            </a:r>
            <a:r>
              <a:rPr lang="en-US" dirty="0"/>
              <a:t> is prepared by treating an </a:t>
            </a:r>
            <a:r>
              <a:rPr lang="en-US" dirty="0" smtClean="0"/>
              <a:t>aqueous solution </a:t>
            </a:r>
            <a:r>
              <a:rPr lang="en-US" dirty="0"/>
              <a:t>of ammonium chloride with sodium nitrite.</a:t>
            </a:r>
          </a:p>
          <a:p>
            <a:pPr marL="0" indent="0">
              <a:buNone/>
            </a:pPr>
            <a:r>
              <a:rPr lang="pt-BR" dirty="0" smtClean="0"/>
              <a:t>     NH</a:t>
            </a:r>
            <a:r>
              <a:rPr lang="pt-BR" baseline="-25000" dirty="0" smtClean="0"/>
              <a:t>4</a:t>
            </a:r>
            <a:r>
              <a:rPr lang="pt-BR" dirty="0" smtClean="0"/>
              <a:t>CI(aq</a:t>
            </a:r>
            <a:r>
              <a:rPr lang="pt-BR" dirty="0"/>
              <a:t>) + NaNO</a:t>
            </a:r>
            <a:r>
              <a:rPr lang="pt-BR" baseline="-25000" dirty="0"/>
              <a:t>2</a:t>
            </a:r>
            <a:r>
              <a:rPr lang="pt-BR" dirty="0"/>
              <a:t>(aq) </a:t>
            </a:r>
            <a:r>
              <a:rPr lang="pt-BR" dirty="0" smtClean="0"/>
              <a:t>------</a:t>
            </a:r>
            <a:r>
              <a:rPr lang="pt-BR" dirty="0" smtClean="0">
                <a:sym typeface="Wingdings" panose="05000000000000000000" pitchFamily="2" charset="2"/>
              </a:rPr>
              <a:t>&gt;</a:t>
            </a:r>
            <a:r>
              <a:rPr lang="pt-BR" dirty="0" smtClean="0"/>
              <a:t> </a:t>
            </a:r>
            <a:r>
              <a:rPr lang="pt-BR" dirty="0"/>
              <a:t>N</a:t>
            </a:r>
            <a:r>
              <a:rPr lang="pt-BR" baseline="-25000" dirty="0"/>
              <a:t>2</a:t>
            </a:r>
            <a:r>
              <a:rPr lang="pt-BR" dirty="0"/>
              <a:t>(g) + 2H</a:t>
            </a:r>
            <a:r>
              <a:rPr lang="pt-BR" baseline="-25000" dirty="0"/>
              <a:t>2</a:t>
            </a:r>
            <a:r>
              <a:rPr lang="pt-BR" dirty="0"/>
              <a:t>O(l) + NaCl (aq</a:t>
            </a:r>
            <a:r>
              <a:rPr lang="pt-BR" dirty="0" smtClean="0"/>
              <a:t>)</a:t>
            </a:r>
          </a:p>
          <a:p>
            <a:r>
              <a:rPr lang="en-US" dirty="0"/>
              <a:t>Very </a:t>
            </a:r>
            <a:r>
              <a:rPr lang="en-US" dirty="0">
                <a:solidFill>
                  <a:srgbClr val="FF0000"/>
                </a:solidFill>
              </a:rPr>
              <a:t>pure</a:t>
            </a:r>
            <a:r>
              <a:rPr lang="en-US" dirty="0"/>
              <a:t> nitrogen can be obtained by the thermal </a:t>
            </a:r>
            <a:r>
              <a:rPr lang="en-US" dirty="0" smtClean="0"/>
              <a:t>decomposition of </a:t>
            </a:r>
            <a:r>
              <a:rPr lang="en-US" dirty="0"/>
              <a:t>sodium or barium </a:t>
            </a:r>
            <a:r>
              <a:rPr lang="en-US" dirty="0" err="1" smtClean="0"/>
              <a:t>azide</a:t>
            </a:r>
            <a:r>
              <a:rPr lang="en-US" dirty="0" smtClean="0"/>
              <a:t>. Ba(N</a:t>
            </a:r>
            <a:r>
              <a:rPr lang="en-US" baseline="-25000" dirty="0" smtClean="0"/>
              <a:t>3</a:t>
            </a:r>
            <a:r>
              <a:rPr lang="en-US" dirty="0" smtClean="0"/>
              <a:t>)</a:t>
            </a:r>
            <a:r>
              <a:rPr lang="en-US" baseline="-25000" dirty="0" smtClean="0"/>
              <a:t>2</a:t>
            </a:r>
            <a:r>
              <a:rPr lang="en-US" dirty="0" smtClean="0"/>
              <a:t>-----</a:t>
            </a:r>
            <a:r>
              <a:rPr lang="en-US" dirty="0" smtClean="0">
                <a:sym typeface="Wingdings" panose="05000000000000000000" pitchFamily="2" charset="2"/>
              </a:rPr>
              <a:t>&gt;</a:t>
            </a:r>
            <a:r>
              <a:rPr lang="en-US" dirty="0" smtClean="0"/>
              <a:t> </a:t>
            </a:r>
            <a:r>
              <a:rPr lang="en-US" dirty="0"/>
              <a:t>Ba + 3N</a:t>
            </a:r>
            <a:r>
              <a:rPr lang="en-US" baseline="-25000" dirty="0"/>
              <a:t>2</a:t>
            </a:r>
          </a:p>
        </p:txBody>
      </p:sp>
    </p:spTree>
    <p:extLst>
      <p:ext uri="{BB962C8B-B14F-4D97-AF65-F5344CB8AC3E}">
        <p14:creationId xmlns:p14="http://schemas.microsoft.com/office/powerpoint/2010/main" val="29953528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of </a:t>
            </a:r>
            <a:r>
              <a:rPr lang="en-US" dirty="0" err="1" smtClean="0"/>
              <a:t>dinitrogen</a:t>
            </a:r>
            <a:r>
              <a:rPr lang="en-US" dirty="0" smtClean="0"/>
              <a:t> </a:t>
            </a:r>
            <a:endParaRPr lang="en-US" dirty="0"/>
          </a:p>
        </p:txBody>
      </p:sp>
      <p:sp>
        <p:nvSpPr>
          <p:cNvPr id="3" name="Content Placeholder 2"/>
          <p:cNvSpPr>
            <a:spLocks noGrp="1"/>
          </p:cNvSpPr>
          <p:nvPr>
            <p:ph idx="1"/>
          </p:nvPr>
        </p:nvSpPr>
        <p:spPr>
          <a:xfrm>
            <a:off x="677334" y="2153818"/>
            <a:ext cx="8596668" cy="3880773"/>
          </a:xfrm>
        </p:spPr>
        <p:txBody>
          <a:bodyPr>
            <a:normAutofit/>
          </a:bodyPr>
          <a:lstStyle/>
          <a:p>
            <a:r>
              <a:rPr lang="en-US" sz="2400" dirty="0" err="1"/>
              <a:t>Dinitrogen</a:t>
            </a:r>
            <a:r>
              <a:rPr lang="en-US" sz="2400" dirty="0"/>
              <a:t> is a </a:t>
            </a:r>
            <a:r>
              <a:rPr lang="en-US" sz="2400" dirty="0" err="1"/>
              <a:t>colourless</a:t>
            </a:r>
            <a:r>
              <a:rPr lang="en-US" sz="2400" dirty="0"/>
              <a:t>, </a:t>
            </a:r>
            <a:r>
              <a:rPr lang="en-US" sz="2400" dirty="0" err="1"/>
              <a:t>odourless</a:t>
            </a:r>
            <a:r>
              <a:rPr lang="en-US" sz="2400" dirty="0"/>
              <a:t>, tasteless and non-toxic gas.</a:t>
            </a:r>
          </a:p>
          <a:p>
            <a:r>
              <a:rPr lang="en-US" sz="2400" dirty="0"/>
              <a:t>Nitrogen atom has two stable isotopes: </a:t>
            </a:r>
            <a:r>
              <a:rPr lang="en-US" sz="2400" baseline="30000" dirty="0"/>
              <a:t>14</a:t>
            </a:r>
            <a:r>
              <a:rPr lang="en-US" sz="2400" dirty="0"/>
              <a:t>N and </a:t>
            </a:r>
            <a:r>
              <a:rPr lang="en-US" sz="2400" baseline="30000" dirty="0"/>
              <a:t>15</a:t>
            </a:r>
            <a:r>
              <a:rPr lang="en-US" sz="2400" dirty="0"/>
              <a:t>N. </a:t>
            </a:r>
            <a:endParaRPr lang="en-US" sz="2400" dirty="0" smtClean="0"/>
          </a:p>
          <a:p>
            <a:r>
              <a:rPr lang="en-US" sz="2400" dirty="0" smtClean="0"/>
              <a:t>It </a:t>
            </a:r>
            <a:r>
              <a:rPr lang="en-US" sz="2400" dirty="0"/>
              <a:t>has a very </a:t>
            </a:r>
            <a:r>
              <a:rPr lang="en-US" sz="2400" dirty="0" smtClean="0"/>
              <a:t>low solubility </a:t>
            </a:r>
            <a:r>
              <a:rPr lang="en-US" sz="2400" dirty="0"/>
              <a:t>in water (23.2 cm3 per </a:t>
            </a:r>
            <a:r>
              <a:rPr lang="en-US" sz="2400" dirty="0" err="1"/>
              <a:t>litre</a:t>
            </a:r>
            <a:r>
              <a:rPr lang="en-US" sz="2400" dirty="0"/>
              <a:t> of water at 273 K and 1 </a:t>
            </a:r>
            <a:r>
              <a:rPr lang="en-US" sz="2400" dirty="0" smtClean="0"/>
              <a:t>bar pressure</a:t>
            </a:r>
            <a:r>
              <a:rPr lang="en-US" sz="2400" dirty="0"/>
              <a:t>) and low freezing and boiling </a:t>
            </a:r>
            <a:r>
              <a:rPr lang="en-US" sz="2400" dirty="0" smtClean="0"/>
              <a:t>points.</a:t>
            </a:r>
          </a:p>
          <a:p>
            <a:r>
              <a:rPr lang="en-US" sz="2400" dirty="0" err="1"/>
              <a:t>Dinitrogen</a:t>
            </a:r>
            <a:r>
              <a:rPr lang="en-US" sz="2400" dirty="0"/>
              <a:t> is rather inert at room temperature because of the </a:t>
            </a:r>
            <a:r>
              <a:rPr lang="en-US" sz="2400" dirty="0" smtClean="0"/>
              <a:t>high bond </a:t>
            </a:r>
            <a:r>
              <a:rPr lang="en-US" sz="2400" dirty="0"/>
              <a:t>enthalpy of </a:t>
            </a:r>
            <a:r>
              <a:rPr lang="en-US" sz="2400" dirty="0" smtClean="0"/>
              <a:t>N, N three bonds.</a:t>
            </a:r>
            <a:endParaRPr lang="en-US" sz="2400" dirty="0"/>
          </a:p>
        </p:txBody>
      </p:sp>
    </p:spTree>
    <p:extLst>
      <p:ext uri="{BB962C8B-B14F-4D97-AF65-F5344CB8AC3E}">
        <p14:creationId xmlns:p14="http://schemas.microsoft.com/office/powerpoint/2010/main" val="37551969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 of </a:t>
            </a:r>
            <a:r>
              <a:rPr lang="en-US" dirty="0" err="1" smtClean="0"/>
              <a:t>dinitrogen</a:t>
            </a:r>
            <a:r>
              <a:rPr lang="en-US" dirty="0" smtClean="0"/>
              <a:t> </a:t>
            </a:r>
            <a:endParaRPr lang="en-US" dirty="0"/>
          </a:p>
        </p:txBody>
      </p:sp>
      <p:sp>
        <p:nvSpPr>
          <p:cNvPr id="3" name="Content Placeholder 2"/>
          <p:cNvSpPr>
            <a:spLocks noGrp="1"/>
          </p:cNvSpPr>
          <p:nvPr>
            <p:ph idx="1"/>
          </p:nvPr>
        </p:nvSpPr>
        <p:spPr/>
        <p:txBody>
          <a:bodyPr>
            <a:normAutofit/>
          </a:bodyPr>
          <a:lstStyle/>
          <a:p>
            <a:r>
              <a:rPr lang="en-US" sz="2400" dirty="0"/>
              <a:t>The main use of </a:t>
            </a:r>
            <a:r>
              <a:rPr lang="en-US" sz="2400" dirty="0" err="1"/>
              <a:t>dinitrogen</a:t>
            </a:r>
            <a:r>
              <a:rPr lang="en-US" sz="2400" dirty="0"/>
              <a:t> is in the manufacture of ammonia and </a:t>
            </a:r>
            <a:r>
              <a:rPr lang="en-US" sz="2400" dirty="0" smtClean="0"/>
              <a:t>other industrial </a:t>
            </a:r>
            <a:r>
              <a:rPr lang="en-US" sz="2400" dirty="0"/>
              <a:t>chemicals containing nitrogen, (e.g., calcium </a:t>
            </a:r>
            <a:r>
              <a:rPr lang="en-US" sz="2400" dirty="0" err="1"/>
              <a:t>cyanamide</a:t>
            </a:r>
            <a:r>
              <a:rPr lang="en-US" sz="2400" dirty="0" smtClean="0"/>
              <a:t>).</a:t>
            </a:r>
          </a:p>
          <a:p>
            <a:r>
              <a:rPr lang="en-US" sz="2400" dirty="0" smtClean="0"/>
              <a:t> </a:t>
            </a:r>
            <a:r>
              <a:rPr lang="en-US" sz="2400" dirty="0"/>
              <a:t>It </a:t>
            </a:r>
            <a:r>
              <a:rPr lang="en-US" sz="2400" dirty="0" smtClean="0"/>
              <a:t>also finds </a:t>
            </a:r>
            <a:r>
              <a:rPr lang="en-US" sz="2400" dirty="0"/>
              <a:t>use where an inert atmosphere is required (e.g., in iron and steel </a:t>
            </a:r>
            <a:r>
              <a:rPr lang="en-US" sz="2400" dirty="0" err="1" smtClean="0"/>
              <a:t>industry,inert</a:t>
            </a:r>
            <a:r>
              <a:rPr lang="en-US" sz="2400" dirty="0" smtClean="0"/>
              <a:t> </a:t>
            </a:r>
            <a:r>
              <a:rPr lang="en-US" sz="2400" dirty="0"/>
              <a:t>diluent for reactive chemicals). </a:t>
            </a:r>
            <a:endParaRPr lang="en-US" sz="2400" dirty="0" smtClean="0"/>
          </a:p>
          <a:p>
            <a:r>
              <a:rPr lang="en-US" sz="2400" dirty="0" smtClean="0"/>
              <a:t>Liquid </a:t>
            </a:r>
            <a:r>
              <a:rPr lang="en-US" sz="2400" dirty="0" err="1"/>
              <a:t>dinitrogen</a:t>
            </a:r>
            <a:r>
              <a:rPr lang="en-US" sz="2400" dirty="0"/>
              <a:t> is used as a </a:t>
            </a:r>
            <a:r>
              <a:rPr lang="en-US" sz="2400" dirty="0" smtClean="0"/>
              <a:t>refrigerant to </a:t>
            </a:r>
            <a:r>
              <a:rPr lang="en-US" sz="2400" dirty="0"/>
              <a:t>preserve biological materials, food items and in cryosurgery.</a:t>
            </a:r>
          </a:p>
        </p:txBody>
      </p:sp>
    </p:spTree>
    <p:extLst>
      <p:ext uri="{BB962C8B-B14F-4D97-AF65-F5344CB8AC3E}">
        <p14:creationId xmlns:p14="http://schemas.microsoft.com/office/powerpoint/2010/main" val="39533212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Compounds of Nitrogen</a:t>
            </a:r>
            <a:endParaRPr lang="en-US" dirty="0"/>
          </a:p>
        </p:txBody>
      </p:sp>
      <p:sp>
        <p:nvSpPr>
          <p:cNvPr id="3" name="Content Placeholder 2"/>
          <p:cNvSpPr>
            <a:spLocks noGrp="1"/>
          </p:cNvSpPr>
          <p:nvPr>
            <p:ph idx="1"/>
          </p:nvPr>
        </p:nvSpPr>
        <p:spPr/>
        <p:txBody>
          <a:bodyPr/>
          <a:lstStyle/>
          <a:p>
            <a:pPr marL="0" indent="0" algn="ctr">
              <a:buNone/>
            </a:pPr>
            <a:r>
              <a:rPr lang="en-US" b="1" u="sng" dirty="0" smtClean="0">
                <a:solidFill>
                  <a:srgbClr val="00B0F0"/>
                </a:solidFill>
              </a:rPr>
              <a:t>Ammonia (NH</a:t>
            </a:r>
            <a:r>
              <a:rPr lang="en-US" b="1" u="sng" baseline="-25000" dirty="0" smtClean="0">
                <a:solidFill>
                  <a:srgbClr val="00B0F0"/>
                </a:solidFill>
              </a:rPr>
              <a:t>3</a:t>
            </a:r>
            <a:r>
              <a:rPr lang="en-US" b="1" u="sng" dirty="0" smtClean="0">
                <a:solidFill>
                  <a:srgbClr val="00B0F0"/>
                </a:solidFill>
              </a:rPr>
              <a:t>)</a:t>
            </a:r>
          </a:p>
          <a:p>
            <a:pPr marL="0" indent="0" algn="ctr">
              <a:buNone/>
            </a:pPr>
            <a:r>
              <a:rPr lang="en-US" sz="2400" b="1" u="sng" baseline="-25000" dirty="0" smtClean="0">
                <a:solidFill>
                  <a:srgbClr val="7030A0"/>
                </a:solidFill>
              </a:rPr>
              <a:t>Preparation of ammonia </a:t>
            </a:r>
          </a:p>
          <a:p>
            <a:r>
              <a:rPr lang="en-US" sz="3600" b="1" u="sng" baseline="-25000" dirty="0" smtClean="0">
                <a:solidFill>
                  <a:schemeClr val="tx1"/>
                </a:solidFill>
              </a:rPr>
              <a:t>Haber’s Process </a:t>
            </a:r>
            <a:r>
              <a:rPr lang="en-US" sz="2400" b="1" baseline="-25000" dirty="0" smtClean="0">
                <a:solidFill>
                  <a:schemeClr val="tx1"/>
                </a:solidFill>
              </a:rPr>
              <a:t>: </a:t>
            </a:r>
            <a:r>
              <a:rPr lang="en-US" sz="2400" dirty="0"/>
              <a:t>On a large scale, ammonia is manufactured by Haber’s process.</a:t>
            </a:r>
          </a:p>
          <a:p>
            <a:pPr marL="0" indent="0">
              <a:buNone/>
            </a:pPr>
            <a:r>
              <a:rPr lang="pt-BR" sz="2400" dirty="0"/>
              <a:t>N</a:t>
            </a:r>
            <a:r>
              <a:rPr lang="pt-BR" sz="2400" baseline="-25000" dirty="0"/>
              <a:t>2</a:t>
            </a:r>
            <a:r>
              <a:rPr lang="pt-BR" sz="2400" dirty="0"/>
              <a:t>(g) + </a:t>
            </a:r>
            <a:r>
              <a:rPr lang="pt-BR" sz="2400" dirty="0" smtClean="0"/>
              <a:t>3H</a:t>
            </a:r>
            <a:r>
              <a:rPr lang="pt-BR" sz="2400" baseline="-25000" dirty="0" smtClean="0"/>
              <a:t>2</a:t>
            </a:r>
            <a:r>
              <a:rPr lang="pt-BR" sz="2400" dirty="0" smtClean="0"/>
              <a:t>(g</a:t>
            </a:r>
            <a:r>
              <a:rPr lang="pt-BR" sz="2400" dirty="0"/>
              <a:t>) </a:t>
            </a:r>
            <a:r>
              <a:rPr lang="pt-BR" sz="2400" dirty="0" smtClean="0"/>
              <a:t>-----</a:t>
            </a:r>
            <a:r>
              <a:rPr lang="pt-BR" sz="2400" dirty="0" smtClean="0">
                <a:sym typeface="Wingdings" panose="05000000000000000000" pitchFamily="2" charset="2"/>
              </a:rPr>
              <a:t>&gt;</a:t>
            </a:r>
            <a:r>
              <a:rPr lang="pt-BR" sz="2400" dirty="0" smtClean="0"/>
              <a:t>2NH3(g</a:t>
            </a:r>
            <a:r>
              <a:rPr lang="pt-BR" sz="2400" dirty="0"/>
              <a:t>);  </a:t>
            </a:r>
            <a:r>
              <a:rPr lang="pt-BR" sz="2400" dirty="0" smtClean="0"/>
              <a:t>  </a:t>
            </a:r>
            <a:r>
              <a:rPr lang="el-GR" sz="2400" dirty="0" smtClean="0"/>
              <a:t>Δ</a:t>
            </a:r>
            <a:r>
              <a:rPr lang="en-US" sz="2400" dirty="0" smtClean="0"/>
              <a:t>H</a:t>
            </a:r>
            <a:r>
              <a:rPr lang="en-US" sz="2400" baseline="30000" dirty="0" smtClean="0"/>
              <a:t>0</a:t>
            </a:r>
            <a:r>
              <a:rPr lang="pt-BR" sz="2400" dirty="0" smtClean="0"/>
              <a:t> </a:t>
            </a:r>
            <a:r>
              <a:rPr lang="pt-BR" sz="2400" dirty="0"/>
              <a:t>= – 46.1 kJ </a:t>
            </a:r>
            <a:r>
              <a:rPr lang="pt-BR" sz="2400" dirty="0" smtClean="0"/>
              <a:t>mol</a:t>
            </a:r>
            <a:r>
              <a:rPr lang="pt-BR" sz="2400" baseline="30000" dirty="0" smtClean="0"/>
              <a:t>–1</a:t>
            </a:r>
          </a:p>
          <a:p>
            <a:pPr marL="0" indent="0">
              <a:buNone/>
            </a:pPr>
            <a:endParaRPr lang="pt-BR" sz="2400" b="1" baseline="30000" dirty="0">
              <a:solidFill>
                <a:schemeClr val="tx1"/>
              </a:solidFill>
            </a:endParaRPr>
          </a:p>
          <a:p>
            <a:r>
              <a:rPr lang="en-US" sz="2400" dirty="0"/>
              <a:t>In accordance with Le </a:t>
            </a:r>
            <a:r>
              <a:rPr lang="en-US" sz="2400" dirty="0" err="1"/>
              <a:t>Chatelier’s</a:t>
            </a:r>
            <a:r>
              <a:rPr lang="en-US" sz="2400" dirty="0"/>
              <a:t> principle, high pressure </a:t>
            </a:r>
            <a:r>
              <a:rPr lang="en-US" sz="2400" dirty="0" smtClean="0"/>
              <a:t>&amp; low temperature would </a:t>
            </a:r>
            <a:r>
              <a:rPr lang="en-US" sz="2400" dirty="0" err="1" smtClean="0"/>
              <a:t>favour</a:t>
            </a:r>
            <a:r>
              <a:rPr lang="en-US" sz="2400" dirty="0" smtClean="0"/>
              <a:t> </a:t>
            </a:r>
            <a:r>
              <a:rPr lang="en-US" sz="2400" dirty="0"/>
              <a:t>the formation of ammonia.</a:t>
            </a:r>
            <a:endParaRPr lang="en-US" sz="2400" b="1" baseline="30000" dirty="0">
              <a:solidFill>
                <a:schemeClr val="tx1"/>
              </a:solidFill>
            </a:endParaRPr>
          </a:p>
        </p:txBody>
      </p:sp>
    </p:spTree>
    <p:extLst>
      <p:ext uri="{BB962C8B-B14F-4D97-AF65-F5344CB8AC3E}">
        <p14:creationId xmlns:p14="http://schemas.microsoft.com/office/powerpoint/2010/main" val="2797240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Preparation of ammonia </a:t>
            </a:r>
            <a:br>
              <a:rPr lang="en-US" dirty="0" smtClean="0"/>
            </a:br>
            <a:r>
              <a:rPr lang="en-US" dirty="0" smtClean="0">
                <a:solidFill>
                  <a:schemeClr val="tx1"/>
                </a:solidFill>
              </a:rPr>
              <a:t>Haber’s Process </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9769" y="2815431"/>
            <a:ext cx="8572500" cy="2571750"/>
          </a:xfrm>
        </p:spPr>
      </p:pic>
    </p:spTree>
    <p:extLst>
      <p:ext uri="{BB962C8B-B14F-4D97-AF65-F5344CB8AC3E}">
        <p14:creationId xmlns:p14="http://schemas.microsoft.com/office/powerpoint/2010/main" val="993991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of ammonia (NH</a:t>
            </a:r>
            <a:r>
              <a:rPr lang="en-US" baseline="-25000" dirty="0" smtClean="0"/>
              <a:t>3</a:t>
            </a:r>
            <a:r>
              <a:rPr lang="en-US" dirty="0" smtClean="0"/>
              <a:t>)</a:t>
            </a:r>
            <a:endParaRPr lang="en-US" dirty="0"/>
          </a:p>
        </p:txBody>
      </p:sp>
      <p:sp>
        <p:nvSpPr>
          <p:cNvPr id="3" name="Content Placeholder 2"/>
          <p:cNvSpPr>
            <a:spLocks noGrp="1"/>
          </p:cNvSpPr>
          <p:nvPr>
            <p:ph idx="1"/>
          </p:nvPr>
        </p:nvSpPr>
        <p:spPr>
          <a:xfrm>
            <a:off x="677334" y="1476848"/>
            <a:ext cx="9990666" cy="4990627"/>
          </a:xfrm>
        </p:spPr>
        <p:txBody>
          <a:bodyPr>
            <a:noAutofit/>
          </a:bodyPr>
          <a:lstStyle/>
          <a:p>
            <a:r>
              <a:rPr lang="en-US" sz="2400" dirty="0"/>
              <a:t>Ammonia is a </a:t>
            </a:r>
            <a:r>
              <a:rPr lang="en-US" sz="2400" dirty="0" err="1"/>
              <a:t>colourless</a:t>
            </a:r>
            <a:r>
              <a:rPr lang="en-US" sz="2400" dirty="0"/>
              <a:t> gas with a pungent </a:t>
            </a:r>
            <a:r>
              <a:rPr lang="en-US" sz="2400" dirty="0" err="1"/>
              <a:t>odour</a:t>
            </a:r>
            <a:r>
              <a:rPr lang="en-US" sz="2400" dirty="0"/>
              <a:t>. </a:t>
            </a:r>
            <a:endParaRPr lang="en-US" sz="2400" dirty="0" smtClean="0"/>
          </a:p>
          <a:p>
            <a:r>
              <a:rPr lang="en-US" sz="2400" dirty="0" smtClean="0"/>
              <a:t>Its </a:t>
            </a:r>
            <a:r>
              <a:rPr lang="en-US" sz="2400" dirty="0"/>
              <a:t>freezing </a:t>
            </a:r>
            <a:r>
              <a:rPr lang="en-US" sz="2400" dirty="0" smtClean="0"/>
              <a:t>and boiling </a:t>
            </a:r>
            <a:r>
              <a:rPr lang="en-US" sz="2400" dirty="0"/>
              <a:t>points are 198.4 and 239.7 K respectively. </a:t>
            </a:r>
            <a:endParaRPr lang="en-US" sz="2400" dirty="0" smtClean="0"/>
          </a:p>
          <a:p>
            <a:r>
              <a:rPr lang="en-US" sz="2400" dirty="0" smtClean="0"/>
              <a:t>In </a:t>
            </a:r>
            <a:r>
              <a:rPr lang="en-US" sz="2400" dirty="0"/>
              <a:t>the solid </a:t>
            </a:r>
            <a:r>
              <a:rPr lang="en-US" sz="2400" dirty="0" smtClean="0"/>
              <a:t>and liquid </a:t>
            </a:r>
            <a:r>
              <a:rPr lang="en-US" sz="2400" dirty="0"/>
              <a:t>states, it is associated through hydrogen bonds as in the </a:t>
            </a:r>
            <a:r>
              <a:rPr lang="en-US" sz="2400" dirty="0" smtClean="0"/>
              <a:t>case of </a:t>
            </a:r>
            <a:r>
              <a:rPr lang="en-US" sz="2400" dirty="0"/>
              <a:t>water and that accounts for its higher melting and boiling </a:t>
            </a:r>
            <a:r>
              <a:rPr lang="en-US" sz="2400" dirty="0" smtClean="0"/>
              <a:t>points than </a:t>
            </a:r>
            <a:r>
              <a:rPr lang="en-US" sz="2400" dirty="0"/>
              <a:t>expected on the basis of its molecular mass. </a:t>
            </a:r>
            <a:endParaRPr lang="en-US" sz="2400" dirty="0" smtClean="0"/>
          </a:p>
          <a:p>
            <a:r>
              <a:rPr lang="en-US" sz="2400" dirty="0" smtClean="0"/>
              <a:t>The </a:t>
            </a:r>
            <a:r>
              <a:rPr lang="en-US" sz="2400" dirty="0"/>
              <a:t>ammonia </a:t>
            </a:r>
            <a:r>
              <a:rPr lang="en-US" sz="2400" dirty="0" smtClean="0"/>
              <a:t>molecule is </a:t>
            </a:r>
            <a:r>
              <a:rPr lang="en-US" sz="2400" dirty="0" err="1"/>
              <a:t>trigonal</a:t>
            </a:r>
            <a:r>
              <a:rPr lang="en-US" sz="2400" dirty="0"/>
              <a:t> pyramidal with the nitrogen atom at the apex. It has </a:t>
            </a:r>
            <a:r>
              <a:rPr lang="en-US" sz="2400" dirty="0" smtClean="0"/>
              <a:t>three bond </a:t>
            </a:r>
            <a:r>
              <a:rPr lang="en-US" sz="2400" dirty="0"/>
              <a:t>pairs and one lone </a:t>
            </a:r>
            <a:r>
              <a:rPr lang="en-US" sz="2400" dirty="0" smtClean="0"/>
              <a:t>pair of electrons.</a:t>
            </a:r>
          </a:p>
          <a:p>
            <a:r>
              <a:rPr lang="en-US" sz="2400" dirty="0"/>
              <a:t>Ammonia gas is highly soluble in water. Its aqueous solution is</a:t>
            </a:r>
          </a:p>
          <a:p>
            <a:pPr marL="0" indent="0">
              <a:buNone/>
            </a:pPr>
            <a:r>
              <a:rPr lang="en-US" sz="2400" dirty="0"/>
              <a:t>weakly basic due to the formation of OH– ions.</a:t>
            </a:r>
          </a:p>
          <a:p>
            <a:pPr marL="0" indent="0">
              <a:buNone/>
            </a:pPr>
            <a:r>
              <a:rPr lang="en-US" sz="2400" dirty="0" smtClean="0"/>
              <a:t> NH</a:t>
            </a:r>
            <a:r>
              <a:rPr lang="en-US" sz="2400" baseline="-25000" dirty="0" smtClean="0"/>
              <a:t>3</a:t>
            </a:r>
            <a:r>
              <a:rPr lang="en-US" sz="2400" dirty="0" smtClean="0"/>
              <a:t>(g</a:t>
            </a:r>
            <a:r>
              <a:rPr lang="en-US" sz="2400" dirty="0"/>
              <a:t>) + H</a:t>
            </a:r>
            <a:r>
              <a:rPr lang="en-US" sz="2400" baseline="-25000" dirty="0"/>
              <a:t>2</a:t>
            </a:r>
            <a:r>
              <a:rPr lang="en-US" sz="2400" dirty="0"/>
              <a:t>O(l) </a:t>
            </a:r>
            <a:r>
              <a:rPr lang="en-US" sz="2400" dirty="0" smtClean="0"/>
              <a:t>---</a:t>
            </a:r>
            <a:r>
              <a:rPr lang="en-US" sz="2400" dirty="0" smtClean="0">
                <a:sym typeface="Wingdings" panose="05000000000000000000" pitchFamily="2" charset="2"/>
              </a:rPr>
              <a:t>&gt;</a:t>
            </a:r>
            <a:r>
              <a:rPr lang="en-US" sz="2400" dirty="0" smtClean="0"/>
              <a:t> NH</a:t>
            </a:r>
            <a:r>
              <a:rPr lang="en-US" sz="2400" baseline="-25000" dirty="0" smtClean="0"/>
              <a:t>4</a:t>
            </a:r>
            <a:r>
              <a:rPr lang="en-US" sz="2400" baseline="30000" dirty="0" smtClean="0"/>
              <a:t>+</a:t>
            </a:r>
            <a:r>
              <a:rPr lang="en-US" sz="2400" dirty="0" smtClean="0"/>
              <a:t>(</a:t>
            </a:r>
            <a:r>
              <a:rPr lang="en-US" sz="2400" dirty="0" err="1"/>
              <a:t>aq</a:t>
            </a:r>
            <a:r>
              <a:rPr lang="en-US" sz="2400" dirty="0"/>
              <a:t>) </a:t>
            </a:r>
            <a:r>
              <a:rPr lang="en-US" sz="2400" dirty="0" smtClean="0"/>
              <a:t>+ OH</a:t>
            </a:r>
            <a:r>
              <a:rPr lang="en-US" sz="2400" baseline="30000" dirty="0" smtClean="0"/>
              <a:t>–</a:t>
            </a:r>
            <a:r>
              <a:rPr lang="en-US" sz="2400" dirty="0" smtClean="0"/>
              <a:t>(</a:t>
            </a:r>
            <a:r>
              <a:rPr lang="en-US" sz="2400" dirty="0" err="1"/>
              <a:t>aq</a:t>
            </a:r>
            <a:r>
              <a:rPr lang="en-US" sz="2400" dirty="0" smtClean="0"/>
              <a:t>)</a:t>
            </a:r>
          </a:p>
          <a:p>
            <a:pPr marL="0" indent="0">
              <a:buNone/>
            </a:pPr>
            <a:endParaRPr lang="en-US" sz="2400" dirty="0"/>
          </a:p>
        </p:txBody>
      </p:sp>
    </p:spTree>
    <p:extLst>
      <p:ext uri="{BB962C8B-B14F-4D97-AF65-F5344CB8AC3E}">
        <p14:creationId xmlns:p14="http://schemas.microsoft.com/office/powerpoint/2010/main" val="37245763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Nitric acid</a:t>
            </a:r>
            <a:br>
              <a:rPr lang="en-US" dirty="0" smtClean="0"/>
            </a:br>
            <a:r>
              <a:rPr lang="en-US" dirty="0" smtClean="0"/>
              <a:t>(Preparation)</a:t>
            </a:r>
            <a:endParaRPr lang="en-US" dirty="0"/>
          </a:p>
        </p:txBody>
      </p:sp>
      <p:sp>
        <p:nvSpPr>
          <p:cNvPr id="3" name="Content Placeholder 2"/>
          <p:cNvSpPr>
            <a:spLocks noGrp="1"/>
          </p:cNvSpPr>
          <p:nvPr>
            <p:ph idx="1"/>
          </p:nvPr>
        </p:nvSpPr>
        <p:spPr/>
        <p:txBody>
          <a:bodyPr>
            <a:normAutofit/>
          </a:bodyPr>
          <a:lstStyle/>
          <a:p>
            <a:r>
              <a:rPr lang="en-US" b="1" u="sng" dirty="0"/>
              <a:t>Ostwald’s process </a:t>
            </a:r>
            <a:r>
              <a:rPr lang="en-US" b="1" dirty="0" smtClean="0"/>
              <a:t> : </a:t>
            </a:r>
            <a:r>
              <a:rPr lang="en-US" dirty="0" smtClean="0"/>
              <a:t>On </a:t>
            </a:r>
            <a:r>
              <a:rPr lang="en-US" dirty="0"/>
              <a:t>a large scale </a:t>
            </a:r>
            <a:r>
              <a:rPr lang="en-US" dirty="0" smtClean="0"/>
              <a:t>nitric acid is </a:t>
            </a:r>
            <a:r>
              <a:rPr lang="en-US" dirty="0"/>
              <a:t>prepared mainly </a:t>
            </a:r>
            <a:r>
              <a:rPr lang="en-US" dirty="0" smtClean="0"/>
              <a:t>by this </a:t>
            </a:r>
            <a:r>
              <a:rPr lang="en-US" dirty="0"/>
              <a:t>method </a:t>
            </a:r>
            <a:r>
              <a:rPr lang="en-US" dirty="0" smtClean="0"/>
              <a:t> which is </a:t>
            </a:r>
            <a:r>
              <a:rPr lang="en-US" dirty="0"/>
              <a:t>based upon </a:t>
            </a:r>
            <a:r>
              <a:rPr lang="en-US" dirty="0" smtClean="0"/>
              <a:t>catalytic</a:t>
            </a:r>
            <a:r>
              <a:rPr lang="en-US" dirty="0"/>
              <a:t>(i.e. Pt/Rh)</a:t>
            </a:r>
            <a:r>
              <a:rPr lang="en-US" dirty="0" smtClean="0"/>
              <a:t> oxidation </a:t>
            </a:r>
            <a:r>
              <a:rPr lang="en-US" dirty="0"/>
              <a:t>of NH</a:t>
            </a:r>
            <a:r>
              <a:rPr lang="en-US" baseline="-25000" dirty="0"/>
              <a:t>3</a:t>
            </a:r>
            <a:r>
              <a:rPr lang="en-US" dirty="0"/>
              <a:t> by </a:t>
            </a:r>
            <a:r>
              <a:rPr lang="en-US" dirty="0" err="1" smtClean="0"/>
              <a:t>atmosphericoxygen</a:t>
            </a:r>
            <a:r>
              <a:rPr lang="en-US" dirty="0" smtClean="0"/>
              <a:t>.</a:t>
            </a:r>
          </a:p>
          <a:p>
            <a:r>
              <a:rPr lang="pt-BR" dirty="0" smtClean="0"/>
              <a:t>4NH</a:t>
            </a:r>
            <a:r>
              <a:rPr lang="pt-BR" baseline="-25000" dirty="0" smtClean="0"/>
              <a:t>3</a:t>
            </a:r>
            <a:r>
              <a:rPr lang="pt-BR" dirty="0" smtClean="0"/>
              <a:t> (g) + 5O</a:t>
            </a:r>
            <a:r>
              <a:rPr lang="pt-BR" baseline="-25000" dirty="0" smtClean="0"/>
              <a:t>2 </a:t>
            </a:r>
            <a:r>
              <a:rPr lang="pt-BR" dirty="0" smtClean="0"/>
              <a:t> (g)    --- ----</a:t>
            </a:r>
            <a:r>
              <a:rPr lang="pt-BR" dirty="0" smtClean="0">
                <a:sym typeface="Wingdings" panose="05000000000000000000" pitchFamily="2" charset="2"/>
              </a:rPr>
              <a:t>&gt;</a:t>
            </a:r>
            <a:r>
              <a:rPr lang="pt-BR" dirty="0" smtClean="0"/>
              <a:t>  </a:t>
            </a:r>
            <a:r>
              <a:rPr lang="pt-BR" dirty="0"/>
              <a:t>4NO </a:t>
            </a:r>
            <a:r>
              <a:rPr lang="pt-BR" dirty="0" smtClean="0"/>
              <a:t>(g) </a:t>
            </a:r>
            <a:r>
              <a:rPr lang="pt-BR" dirty="0"/>
              <a:t>+ </a:t>
            </a:r>
            <a:r>
              <a:rPr lang="pt-BR" dirty="0" smtClean="0"/>
              <a:t>  6H </a:t>
            </a:r>
            <a:r>
              <a:rPr lang="pt-BR" dirty="0"/>
              <a:t>O </a:t>
            </a:r>
            <a:r>
              <a:rPr lang="pt-BR" dirty="0" smtClean="0"/>
              <a:t>(g)      </a:t>
            </a:r>
          </a:p>
          <a:p>
            <a:endParaRPr lang="pt-BR" dirty="0"/>
          </a:p>
          <a:p>
            <a:r>
              <a:rPr lang="en-US" dirty="0"/>
              <a:t>Nitric oxide thus formed combines with oxygen giving NO</a:t>
            </a:r>
            <a:r>
              <a:rPr lang="en-US" baseline="-25000" dirty="0"/>
              <a:t>2</a:t>
            </a:r>
            <a:r>
              <a:rPr lang="en-US" dirty="0"/>
              <a:t>.</a:t>
            </a:r>
            <a:r>
              <a:rPr lang="pt-BR" dirty="0" smtClean="0"/>
              <a:t> </a:t>
            </a:r>
            <a:r>
              <a:rPr lang="en-US" dirty="0"/>
              <a:t>Nitrogen dioxide so </a:t>
            </a:r>
            <a:r>
              <a:rPr lang="en-US" dirty="0" smtClean="0"/>
              <a:t>formed, reacts with water to form nitric acid.</a:t>
            </a:r>
          </a:p>
          <a:p>
            <a:pPr marL="0" indent="0">
              <a:buNone/>
            </a:pPr>
            <a:r>
              <a:rPr lang="en-US" dirty="0"/>
              <a:t> </a:t>
            </a:r>
            <a:r>
              <a:rPr lang="en-US" dirty="0" smtClean="0"/>
              <a:t>    3NO</a:t>
            </a:r>
            <a:r>
              <a:rPr lang="en-US" baseline="-25000" dirty="0" smtClean="0"/>
              <a:t>2</a:t>
            </a:r>
            <a:r>
              <a:rPr lang="en-US" dirty="0" smtClean="0"/>
              <a:t> + H</a:t>
            </a:r>
            <a:r>
              <a:rPr lang="en-US" baseline="-25000" dirty="0" smtClean="0"/>
              <a:t>2</a:t>
            </a:r>
            <a:r>
              <a:rPr lang="en-US" dirty="0" smtClean="0"/>
              <a:t>O(l) -----</a:t>
            </a:r>
            <a:r>
              <a:rPr lang="en-US" dirty="0" smtClean="0">
                <a:sym typeface="Wingdings" panose="05000000000000000000" pitchFamily="2" charset="2"/>
              </a:rPr>
              <a:t>&gt; 2HNO</a:t>
            </a:r>
            <a:r>
              <a:rPr lang="en-US" baseline="-25000" dirty="0" smtClean="0">
                <a:sym typeface="Wingdings" panose="05000000000000000000" pitchFamily="2" charset="2"/>
              </a:rPr>
              <a:t>3</a:t>
            </a:r>
            <a:r>
              <a:rPr lang="en-US" dirty="0" smtClean="0">
                <a:sym typeface="Wingdings" panose="05000000000000000000" pitchFamily="2" charset="2"/>
              </a:rPr>
              <a:t>(</a:t>
            </a:r>
            <a:r>
              <a:rPr lang="en-US" dirty="0" err="1" smtClean="0">
                <a:sym typeface="Wingdings" panose="05000000000000000000" pitchFamily="2" charset="2"/>
              </a:rPr>
              <a:t>aq</a:t>
            </a:r>
            <a:r>
              <a:rPr lang="en-US" dirty="0" smtClean="0">
                <a:sym typeface="Wingdings" panose="05000000000000000000" pitchFamily="2" charset="2"/>
              </a:rPr>
              <a:t>) + NO(g) </a:t>
            </a:r>
          </a:p>
          <a:p>
            <a:r>
              <a:rPr lang="en-US" dirty="0"/>
              <a:t>NO thus formed is recycled and the aqueous HNO</a:t>
            </a:r>
            <a:r>
              <a:rPr lang="en-US" baseline="-25000" dirty="0"/>
              <a:t>3</a:t>
            </a:r>
            <a:r>
              <a:rPr lang="en-US" dirty="0"/>
              <a:t> can </a:t>
            </a:r>
            <a:r>
              <a:rPr lang="en-US" dirty="0" smtClean="0"/>
              <a:t>be concentrated </a:t>
            </a:r>
            <a:r>
              <a:rPr lang="en-US" dirty="0"/>
              <a:t>by distillation </a:t>
            </a:r>
            <a:r>
              <a:rPr lang="en-US" dirty="0" err="1"/>
              <a:t>upto</a:t>
            </a:r>
            <a:r>
              <a:rPr lang="en-US" dirty="0"/>
              <a:t> ~ 68% by mass. </a:t>
            </a:r>
            <a:r>
              <a:rPr lang="en-US" dirty="0" smtClean="0"/>
              <a:t>Further concentration </a:t>
            </a:r>
            <a:r>
              <a:rPr lang="en-US" dirty="0"/>
              <a:t>to 98% can be achieved by dehydration </a:t>
            </a:r>
            <a:r>
              <a:rPr lang="en-US" dirty="0" smtClean="0"/>
              <a:t>with concentrated </a:t>
            </a:r>
            <a:r>
              <a:rPr lang="en-US" dirty="0"/>
              <a:t>H2SO4.</a:t>
            </a:r>
          </a:p>
        </p:txBody>
      </p:sp>
    </p:spTree>
    <p:extLst>
      <p:ext uri="{BB962C8B-B14F-4D97-AF65-F5344CB8AC3E}">
        <p14:creationId xmlns:p14="http://schemas.microsoft.com/office/powerpoint/2010/main" val="873823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20000"/>
          </a:bodyPr>
          <a:lstStyle/>
          <a:p>
            <a:r>
              <a:rPr lang="en-US" sz="3200" dirty="0" smtClean="0">
                <a:solidFill>
                  <a:srgbClr val="0070C0"/>
                </a:solidFill>
              </a:rPr>
              <a:t>There are 6 elements in 15 group of periodic table i.e. Nitrogen, phosphorus, arsenic, </a:t>
            </a:r>
            <a:r>
              <a:rPr lang="en-US" sz="3200" dirty="0" err="1" smtClean="0">
                <a:solidFill>
                  <a:srgbClr val="0070C0"/>
                </a:solidFill>
              </a:rPr>
              <a:t>antimony,bismuth</a:t>
            </a:r>
            <a:r>
              <a:rPr lang="en-US" sz="3200" dirty="0">
                <a:solidFill>
                  <a:srgbClr val="0070C0"/>
                </a:solidFill>
              </a:rPr>
              <a:t> </a:t>
            </a:r>
            <a:r>
              <a:rPr lang="en-US" sz="3200" dirty="0" smtClean="0">
                <a:solidFill>
                  <a:srgbClr val="0070C0"/>
                </a:solidFill>
              </a:rPr>
              <a:t>&amp; moscovium.</a:t>
            </a:r>
          </a:p>
          <a:p>
            <a:r>
              <a:rPr lang="en-US" sz="3200" dirty="0" smtClean="0">
                <a:solidFill>
                  <a:srgbClr val="0070C0"/>
                </a:solidFill>
              </a:rPr>
              <a:t>These are called as p- block elements because the last electron enter in p- subshell of the atom of the element.</a:t>
            </a:r>
          </a:p>
          <a:p>
            <a:r>
              <a:rPr lang="en-US" sz="3200" dirty="0" smtClean="0">
                <a:solidFill>
                  <a:srgbClr val="0070C0"/>
                </a:solidFill>
              </a:rPr>
              <a:t>Here nitrogen and phosphorus are non-metals, As and Sb are metalloids and Bismuth and moscovium (Mc) are typical metals.</a:t>
            </a:r>
          </a:p>
          <a:p>
            <a:endParaRPr lang="en-US" dirty="0"/>
          </a:p>
        </p:txBody>
      </p:sp>
    </p:spTree>
    <p:extLst>
      <p:ext uri="{BB962C8B-B14F-4D97-AF65-F5344CB8AC3E}">
        <p14:creationId xmlns:p14="http://schemas.microsoft.com/office/powerpoint/2010/main" val="16970074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Nitric acid </a:t>
            </a:r>
            <a:br>
              <a:rPr lang="en-US" dirty="0" smtClean="0"/>
            </a:br>
            <a:r>
              <a:rPr lang="en-US" dirty="0" smtClean="0"/>
              <a:t>(Properties)</a:t>
            </a:r>
            <a:endParaRPr lang="en-US" dirty="0"/>
          </a:p>
        </p:txBody>
      </p:sp>
      <p:sp>
        <p:nvSpPr>
          <p:cNvPr id="3" name="Content Placeholder 2"/>
          <p:cNvSpPr>
            <a:spLocks noGrp="1"/>
          </p:cNvSpPr>
          <p:nvPr>
            <p:ph idx="1"/>
          </p:nvPr>
        </p:nvSpPr>
        <p:spPr/>
        <p:txBody>
          <a:bodyPr/>
          <a:lstStyle/>
          <a:p>
            <a:r>
              <a:rPr lang="en-US" dirty="0"/>
              <a:t>It </a:t>
            </a:r>
            <a:r>
              <a:rPr lang="en-US" dirty="0" smtClean="0"/>
              <a:t>is </a:t>
            </a:r>
            <a:r>
              <a:rPr lang="en-US" dirty="0"/>
              <a:t>a </a:t>
            </a:r>
            <a:r>
              <a:rPr lang="en-US" dirty="0" err="1"/>
              <a:t>colourless</a:t>
            </a:r>
            <a:r>
              <a:rPr lang="en-US" dirty="0"/>
              <a:t> </a:t>
            </a:r>
            <a:r>
              <a:rPr lang="en-US" dirty="0" smtClean="0"/>
              <a:t>liquid .</a:t>
            </a:r>
          </a:p>
          <a:p>
            <a:r>
              <a:rPr lang="en-US" dirty="0"/>
              <a:t>In aqueous solution, nitric acid behaves as a strong </a:t>
            </a:r>
            <a:r>
              <a:rPr lang="en-US" dirty="0" smtClean="0"/>
              <a:t>acid.</a:t>
            </a:r>
          </a:p>
          <a:p>
            <a:r>
              <a:rPr lang="en-US" dirty="0"/>
              <a:t>Concentrated nitric acid is a strong </a:t>
            </a:r>
            <a:r>
              <a:rPr lang="en-US" dirty="0" err="1">
                <a:solidFill>
                  <a:srgbClr val="FF0000"/>
                </a:solidFill>
              </a:rPr>
              <a:t>oxidising</a:t>
            </a:r>
            <a:r>
              <a:rPr lang="en-US" dirty="0">
                <a:solidFill>
                  <a:srgbClr val="FF0000"/>
                </a:solidFill>
              </a:rPr>
              <a:t> agent </a:t>
            </a:r>
            <a:r>
              <a:rPr lang="en-US" dirty="0"/>
              <a:t>and </a:t>
            </a:r>
            <a:r>
              <a:rPr lang="en-US" dirty="0" smtClean="0"/>
              <a:t>attacks most </a:t>
            </a:r>
            <a:r>
              <a:rPr lang="en-US" dirty="0"/>
              <a:t>metals except noble metals </a:t>
            </a:r>
            <a:r>
              <a:rPr lang="en-US" dirty="0" smtClean="0"/>
              <a:t>such </a:t>
            </a:r>
            <a:r>
              <a:rPr lang="en-US" dirty="0"/>
              <a:t>as gold and platinum</a:t>
            </a:r>
            <a:r>
              <a:rPr lang="en-US" dirty="0" smtClean="0"/>
              <a:t>.</a:t>
            </a:r>
          </a:p>
          <a:p>
            <a:r>
              <a:rPr lang="en-US" dirty="0"/>
              <a:t>P</a:t>
            </a:r>
            <a:r>
              <a:rPr lang="en-US" dirty="0" smtClean="0"/>
              <a:t>roducts </a:t>
            </a:r>
            <a:r>
              <a:rPr lang="en-US" dirty="0"/>
              <a:t>of oxidation depend upon the concentration of the </a:t>
            </a:r>
            <a:r>
              <a:rPr lang="en-US" dirty="0" smtClean="0"/>
              <a:t>acid, temperature and </a:t>
            </a:r>
            <a:r>
              <a:rPr lang="en-US" dirty="0"/>
              <a:t>the nature of the material undergoing oxidation</a:t>
            </a:r>
            <a:r>
              <a:rPr lang="en-US" dirty="0" smtClean="0"/>
              <a:t>.</a:t>
            </a:r>
            <a:r>
              <a:rPr lang="pt-BR" dirty="0"/>
              <a:t> </a:t>
            </a:r>
            <a:endParaRPr lang="pt-BR" dirty="0" smtClean="0"/>
          </a:p>
          <a:p>
            <a:pPr marL="0" indent="0">
              <a:buNone/>
            </a:pPr>
            <a:r>
              <a:rPr lang="pt-BR" dirty="0" smtClean="0"/>
              <a:t>     3Cu </a:t>
            </a:r>
            <a:r>
              <a:rPr lang="pt-BR" dirty="0"/>
              <a:t>+ 8 HNO</a:t>
            </a:r>
            <a:r>
              <a:rPr lang="pt-BR" baseline="-25000" dirty="0"/>
              <a:t>3</a:t>
            </a:r>
            <a:r>
              <a:rPr lang="pt-BR" dirty="0"/>
              <a:t>(dilute) </a:t>
            </a:r>
            <a:r>
              <a:rPr lang="pt-BR" dirty="0" smtClean="0"/>
              <a:t>----</a:t>
            </a:r>
            <a:r>
              <a:rPr lang="pt-BR" dirty="0" smtClean="0">
                <a:sym typeface="Wingdings" panose="05000000000000000000" pitchFamily="2" charset="2"/>
              </a:rPr>
              <a:t>&gt;</a:t>
            </a:r>
            <a:r>
              <a:rPr lang="pt-BR" dirty="0" smtClean="0"/>
              <a:t> </a:t>
            </a:r>
            <a:r>
              <a:rPr lang="pt-BR" dirty="0"/>
              <a:t>3Cu(NO</a:t>
            </a:r>
            <a:r>
              <a:rPr lang="pt-BR" baseline="-25000" dirty="0"/>
              <a:t>3</a:t>
            </a:r>
            <a:r>
              <a:rPr lang="pt-BR" dirty="0"/>
              <a:t>)</a:t>
            </a:r>
            <a:r>
              <a:rPr lang="pt-BR" baseline="-25000" dirty="0"/>
              <a:t>2</a:t>
            </a:r>
            <a:r>
              <a:rPr lang="pt-BR" dirty="0"/>
              <a:t> + </a:t>
            </a:r>
            <a:r>
              <a:rPr lang="pt-BR" dirty="0">
                <a:solidFill>
                  <a:srgbClr val="7030A0"/>
                </a:solidFill>
              </a:rPr>
              <a:t>2NO</a:t>
            </a:r>
            <a:r>
              <a:rPr lang="pt-BR" dirty="0"/>
              <a:t> + 4H</a:t>
            </a:r>
            <a:r>
              <a:rPr lang="pt-BR" baseline="-25000" dirty="0"/>
              <a:t>2</a:t>
            </a:r>
            <a:r>
              <a:rPr lang="pt-BR" dirty="0"/>
              <a:t>O</a:t>
            </a:r>
            <a:endParaRPr lang="en-US" dirty="0" smtClean="0"/>
          </a:p>
          <a:p>
            <a:pPr marL="0" indent="0">
              <a:buNone/>
            </a:pPr>
            <a:r>
              <a:rPr lang="pt-BR" dirty="0" smtClean="0"/>
              <a:t>     Cu </a:t>
            </a:r>
            <a:r>
              <a:rPr lang="pt-BR" dirty="0"/>
              <a:t>+ 4HNO</a:t>
            </a:r>
            <a:r>
              <a:rPr lang="pt-BR" baseline="-25000" dirty="0"/>
              <a:t>3</a:t>
            </a:r>
            <a:r>
              <a:rPr lang="pt-BR" dirty="0"/>
              <a:t>(conc.) </a:t>
            </a:r>
            <a:r>
              <a:rPr lang="pt-BR" dirty="0" smtClean="0"/>
              <a:t>-----</a:t>
            </a:r>
            <a:r>
              <a:rPr lang="pt-BR" dirty="0" smtClean="0">
                <a:sym typeface="Wingdings" panose="05000000000000000000" pitchFamily="2" charset="2"/>
              </a:rPr>
              <a:t>--&gt;</a:t>
            </a:r>
            <a:r>
              <a:rPr lang="pt-BR" dirty="0" smtClean="0"/>
              <a:t> </a:t>
            </a:r>
            <a:r>
              <a:rPr lang="pt-BR" dirty="0"/>
              <a:t>Cu(NO</a:t>
            </a:r>
            <a:r>
              <a:rPr lang="pt-BR" baseline="-25000" dirty="0"/>
              <a:t>3</a:t>
            </a:r>
            <a:r>
              <a:rPr lang="pt-BR" dirty="0"/>
              <a:t>)</a:t>
            </a:r>
            <a:r>
              <a:rPr lang="pt-BR" baseline="-25000" dirty="0"/>
              <a:t>2</a:t>
            </a:r>
            <a:r>
              <a:rPr lang="pt-BR" dirty="0"/>
              <a:t> + </a:t>
            </a:r>
            <a:r>
              <a:rPr lang="pt-BR" dirty="0">
                <a:solidFill>
                  <a:schemeClr val="accent5"/>
                </a:solidFill>
              </a:rPr>
              <a:t>2NO</a:t>
            </a:r>
            <a:r>
              <a:rPr lang="pt-BR" baseline="-25000" dirty="0">
                <a:solidFill>
                  <a:schemeClr val="accent5"/>
                </a:solidFill>
              </a:rPr>
              <a:t>2</a:t>
            </a:r>
            <a:r>
              <a:rPr lang="pt-BR" dirty="0"/>
              <a:t> + </a:t>
            </a:r>
            <a:r>
              <a:rPr lang="pt-BR" dirty="0" smtClean="0"/>
              <a:t>2H</a:t>
            </a:r>
            <a:r>
              <a:rPr lang="pt-BR" baseline="-25000" dirty="0" smtClean="0"/>
              <a:t>2</a:t>
            </a:r>
            <a:r>
              <a:rPr lang="pt-BR" dirty="0" smtClean="0"/>
              <a:t>O</a:t>
            </a:r>
          </a:p>
          <a:p>
            <a:pPr marL="0" indent="0">
              <a:buNone/>
            </a:pPr>
            <a:r>
              <a:rPr lang="pt-BR" dirty="0"/>
              <a:t> </a:t>
            </a:r>
            <a:r>
              <a:rPr lang="pt-BR" dirty="0" smtClean="0"/>
              <a:t>    </a:t>
            </a:r>
            <a:r>
              <a:rPr lang="pt-BR" dirty="0"/>
              <a:t>4Zn + 10HNO3(dilute) </a:t>
            </a:r>
            <a:r>
              <a:rPr lang="pt-BR" dirty="0" smtClean="0"/>
              <a:t>--</a:t>
            </a:r>
            <a:r>
              <a:rPr lang="pt-BR" dirty="0" smtClean="0">
                <a:sym typeface="Wingdings" panose="05000000000000000000" pitchFamily="2" charset="2"/>
              </a:rPr>
              <a:t>-&gt;</a:t>
            </a:r>
            <a:r>
              <a:rPr lang="pt-BR" dirty="0" smtClean="0"/>
              <a:t>4 </a:t>
            </a:r>
            <a:r>
              <a:rPr lang="pt-BR" dirty="0"/>
              <a:t>Zn (NO</a:t>
            </a:r>
            <a:r>
              <a:rPr lang="pt-BR" baseline="-25000" dirty="0"/>
              <a:t>3</a:t>
            </a:r>
            <a:r>
              <a:rPr lang="pt-BR" dirty="0"/>
              <a:t>)</a:t>
            </a:r>
            <a:r>
              <a:rPr lang="pt-BR" baseline="-25000" dirty="0"/>
              <a:t>2</a:t>
            </a:r>
            <a:r>
              <a:rPr lang="pt-BR" dirty="0"/>
              <a:t> + 5H</a:t>
            </a:r>
            <a:r>
              <a:rPr lang="pt-BR" baseline="-25000" dirty="0"/>
              <a:t>2</a:t>
            </a:r>
            <a:r>
              <a:rPr lang="pt-BR" dirty="0"/>
              <a:t>O + </a:t>
            </a:r>
            <a:r>
              <a:rPr lang="pt-BR" dirty="0">
                <a:solidFill>
                  <a:srgbClr val="750B4A"/>
                </a:solidFill>
              </a:rPr>
              <a:t>N</a:t>
            </a:r>
            <a:r>
              <a:rPr lang="pt-BR" baseline="-25000" dirty="0">
                <a:solidFill>
                  <a:srgbClr val="750B4A"/>
                </a:solidFill>
              </a:rPr>
              <a:t>2</a:t>
            </a:r>
            <a:r>
              <a:rPr lang="pt-BR" dirty="0">
                <a:solidFill>
                  <a:srgbClr val="750B4A"/>
                </a:solidFill>
              </a:rPr>
              <a:t>O</a:t>
            </a:r>
            <a:endParaRPr lang="en-US" dirty="0" smtClean="0">
              <a:solidFill>
                <a:srgbClr val="750B4A"/>
              </a:solidFill>
            </a:endParaRPr>
          </a:p>
          <a:p>
            <a:pPr marL="0" indent="0">
              <a:buNone/>
            </a:pPr>
            <a:endParaRPr lang="en-US" dirty="0"/>
          </a:p>
        </p:txBody>
      </p:sp>
    </p:spTree>
    <p:extLst>
      <p:ext uri="{BB962C8B-B14F-4D97-AF65-F5344CB8AC3E}">
        <p14:creationId xmlns:p14="http://schemas.microsoft.com/office/powerpoint/2010/main" val="1976020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Nitric acid </a:t>
            </a:r>
            <a:br>
              <a:rPr lang="en-US" dirty="0" smtClean="0"/>
            </a:br>
            <a:r>
              <a:rPr lang="en-US" dirty="0" smtClean="0"/>
              <a:t>(Properties)</a:t>
            </a:r>
            <a:endParaRPr lang="en-US" dirty="0"/>
          </a:p>
        </p:txBody>
      </p:sp>
      <p:sp>
        <p:nvSpPr>
          <p:cNvPr id="3" name="Content Placeholder 2"/>
          <p:cNvSpPr>
            <a:spLocks noGrp="1"/>
          </p:cNvSpPr>
          <p:nvPr>
            <p:ph idx="1"/>
          </p:nvPr>
        </p:nvSpPr>
        <p:spPr/>
        <p:txBody>
          <a:bodyPr/>
          <a:lstStyle/>
          <a:p>
            <a:r>
              <a:rPr lang="en-US" dirty="0"/>
              <a:t>Some metals (e.g., Cr, Al) do </a:t>
            </a:r>
            <a:r>
              <a:rPr lang="en-US" dirty="0" smtClean="0"/>
              <a:t>not react with </a:t>
            </a:r>
            <a:r>
              <a:rPr lang="en-US" dirty="0"/>
              <a:t>concentrated </a:t>
            </a:r>
            <a:r>
              <a:rPr lang="en-US" dirty="0" smtClean="0"/>
              <a:t>nitric acid </a:t>
            </a:r>
            <a:r>
              <a:rPr lang="en-US" dirty="0"/>
              <a:t>because of the formation of a passive film of oxide on the surface</a:t>
            </a:r>
            <a:r>
              <a:rPr lang="en-US" dirty="0" smtClean="0"/>
              <a:t>.</a:t>
            </a:r>
          </a:p>
          <a:p>
            <a:r>
              <a:rPr lang="en-US" dirty="0"/>
              <a:t>Concentrated nitric acid also </a:t>
            </a:r>
            <a:r>
              <a:rPr lang="en-US" dirty="0" err="1"/>
              <a:t>oxidises</a:t>
            </a:r>
            <a:r>
              <a:rPr lang="en-US" dirty="0"/>
              <a:t> non–metals and </a:t>
            </a:r>
            <a:r>
              <a:rPr lang="en-US" dirty="0" smtClean="0"/>
              <a:t>their compounds</a:t>
            </a:r>
            <a:r>
              <a:rPr lang="en-US" dirty="0"/>
              <a:t>. Iodine is </a:t>
            </a:r>
            <a:r>
              <a:rPr lang="en-US" dirty="0" err="1"/>
              <a:t>oxidised</a:t>
            </a:r>
            <a:r>
              <a:rPr lang="en-US" dirty="0"/>
              <a:t> to iodic acid, carbon to carbon </a:t>
            </a:r>
            <a:r>
              <a:rPr lang="en-US" dirty="0" smtClean="0"/>
              <a:t>dioxide, </a:t>
            </a:r>
            <a:r>
              <a:rPr lang="en-US" dirty="0" err="1" smtClean="0"/>
              <a:t>sulphur</a:t>
            </a:r>
            <a:r>
              <a:rPr lang="en-US" dirty="0" smtClean="0"/>
              <a:t> </a:t>
            </a:r>
            <a:r>
              <a:rPr lang="en-US" dirty="0"/>
              <a:t>to H</a:t>
            </a:r>
            <a:r>
              <a:rPr lang="en-US" baseline="-25000" dirty="0"/>
              <a:t>2</a:t>
            </a:r>
            <a:r>
              <a:rPr lang="en-US" dirty="0"/>
              <a:t>SO</a:t>
            </a:r>
            <a:r>
              <a:rPr lang="en-US" baseline="-25000" dirty="0"/>
              <a:t>4</a:t>
            </a:r>
            <a:r>
              <a:rPr lang="en-US" dirty="0"/>
              <a:t>, and phosphorus to </a:t>
            </a:r>
            <a:r>
              <a:rPr lang="en-US" dirty="0" smtClean="0"/>
              <a:t>H</a:t>
            </a:r>
            <a:r>
              <a:rPr lang="en-US" baseline="-25000" dirty="0" smtClean="0"/>
              <a:t>3</a:t>
            </a:r>
            <a:r>
              <a:rPr lang="en-US" dirty="0" smtClean="0"/>
              <a:t>PO</a:t>
            </a:r>
            <a:r>
              <a:rPr lang="en-US" baseline="-25000" dirty="0" smtClean="0"/>
              <a:t>4</a:t>
            </a:r>
            <a:r>
              <a:rPr lang="en-US" dirty="0" smtClean="0"/>
              <a:t>.</a:t>
            </a:r>
          </a:p>
          <a:p>
            <a:pPr marL="0" indent="0">
              <a:buNone/>
            </a:pPr>
            <a:r>
              <a:rPr lang="pt-BR" dirty="0" smtClean="0"/>
              <a:t>     I</a:t>
            </a:r>
            <a:r>
              <a:rPr lang="pt-BR" baseline="-25000" dirty="0" smtClean="0"/>
              <a:t>2</a:t>
            </a:r>
            <a:r>
              <a:rPr lang="pt-BR" dirty="0" smtClean="0"/>
              <a:t> </a:t>
            </a:r>
            <a:r>
              <a:rPr lang="pt-BR" dirty="0"/>
              <a:t>+ 10HNO</a:t>
            </a:r>
            <a:r>
              <a:rPr lang="pt-BR" baseline="-25000" dirty="0"/>
              <a:t>3 </a:t>
            </a:r>
            <a:r>
              <a:rPr lang="pt-BR" dirty="0" smtClean="0"/>
              <a:t>--</a:t>
            </a:r>
            <a:r>
              <a:rPr lang="pt-BR" dirty="0" smtClean="0">
                <a:sym typeface="Wingdings" panose="05000000000000000000" pitchFamily="2" charset="2"/>
              </a:rPr>
              <a:t>&gt;</a:t>
            </a:r>
            <a:r>
              <a:rPr lang="pt-BR" dirty="0" smtClean="0"/>
              <a:t> </a:t>
            </a:r>
            <a:r>
              <a:rPr lang="pt-BR" dirty="0"/>
              <a:t>2HIO</a:t>
            </a:r>
            <a:r>
              <a:rPr lang="pt-BR" baseline="-25000" dirty="0"/>
              <a:t>3</a:t>
            </a:r>
            <a:r>
              <a:rPr lang="pt-BR" dirty="0"/>
              <a:t> + 10</a:t>
            </a:r>
            <a:r>
              <a:rPr lang="pt-BR" dirty="0">
                <a:solidFill>
                  <a:schemeClr val="accent5">
                    <a:lumMod val="60000"/>
                    <a:lumOff val="40000"/>
                  </a:schemeClr>
                </a:solidFill>
              </a:rPr>
              <a:t>NO</a:t>
            </a:r>
            <a:r>
              <a:rPr lang="pt-BR" baseline="-25000" dirty="0">
                <a:solidFill>
                  <a:schemeClr val="accent5">
                    <a:lumMod val="60000"/>
                    <a:lumOff val="40000"/>
                  </a:schemeClr>
                </a:solidFill>
              </a:rPr>
              <a:t>2</a:t>
            </a:r>
            <a:r>
              <a:rPr lang="pt-BR" dirty="0"/>
              <a:t> + 4H</a:t>
            </a:r>
            <a:r>
              <a:rPr lang="pt-BR" baseline="-25000" dirty="0"/>
              <a:t>2</a:t>
            </a:r>
            <a:r>
              <a:rPr lang="pt-BR" dirty="0"/>
              <a:t>O</a:t>
            </a:r>
          </a:p>
          <a:p>
            <a:pPr marL="0" indent="0">
              <a:buNone/>
            </a:pPr>
            <a:r>
              <a:rPr lang="pt-BR" dirty="0" smtClean="0"/>
              <a:t>     C </a:t>
            </a:r>
            <a:r>
              <a:rPr lang="pt-BR" dirty="0"/>
              <a:t>+ 4HNO</a:t>
            </a:r>
            <a:r>
              <a:rPr lang="pt-BR" baseline="-25000" dirty="0"/>
              <a:t>3</a:t>
            </a:r>
            <a:r>
              <a:rPr lang="pt-BR" dirty="0"/>
              <a:t> </a:t>
            </a:r>
            <a:r>
              <a:rPr lang="pt-BR" dirty="0" smtClean="0"/>
              <a:t>---&gt; </a:t>
            </a:r>
            <a:r>
              <a:rPr lang="pt-BR" dirty="0"/>
              <a:t>CO</a:t>
            </a:r>
            <a:r>
              <a:rPr lang="pt-BR" baseline="-25000" dirty="0"/>
              <a:t>2</a:t>
            </a:r>
            <a:r>
              <a:rPr lang="pt-BR" dirty="0"/>
              <a:t> + 2H</a:t>
            </a:r>
            <a:r>
              <a:rPr lang="pt-BR" baseline="-25000" dirty="0"/>
              <a:t>2</a:t>
            </a:r>
            <a:r>
              <a:rPr lang="pt-BR" dirty="0"/>
              <a:t>O + </a:t>
            </a:r>
            <a:r>
              <a:rPr lang="pt-BR" dirty="0" smtClean="0"/>
              <a:t>4</a:t>
            </a:r>
            <a:r>
              <a:rPr lang="pt-BR" dirty="0" smtClean="0">
                <a:solidFill>
                  <a:schemeClr val="accent5">
                    <a:lumMod val="60000"/>
                    <a:lumOff val="40000"/>
                  </a:schemeClr>
                </a:solidFill>
              </a:rPr>
              <a:t>NO</a:t>
            </a:r>
            <a:r>
              <a:rPr lang="pt-BR" baseline="-25000" dirty="0" smtClean="0">
                <a:solidFill>
                  <a:schemeClr val="accent5">
                    <a:lumMod val="60000"/>
                    <a:lumOff val="40000"/>
                  </a:schemeClr>
                </a:solidFill>
              </a:rPr>
              <a:t>2</a:t>
            </a:r>
          </a:p>
          <a:p>
            <a:pPr marL="0" indent="0">
              <a:buNone/>
            </a:pPr>
            <a:r>
              <a:rPr lang="pt-BR" dirty="0" smtClean="0"/>
              <a:t>     P</a:t>
            </a:r>
            <a:r>
              <a:rPr lang="pt-BR" baseline="-25000" dirty="0" smtClean="0"/>
              <a:t>4</a:t>
            </a:r>
            <a:r>
              <a:rPr lang="pt-BR" dirty="0" smtClean="0"/>
              <a:t> </a:t>
            </a:r>
            <a:r>
              <a:rPr lang="pt-BR" dirty="0"/>
              <a:t>+ 20HNO</a:t>
            </a:r>
            <a:r>
              <a:rPr lang="pt-BR" baseline="-25000" dirty="0"/>
              <a:t>3</a:t>
            </a:r>
            <a:r>
              <a:rPr lang="pt-BR" dirty="0"/>
              <a:t> </a:t>
            </a:r>
            <a:r>
              <a:rPr lang="pt-BR" dirty="0" smtClean="0"/>
              <a:t>--</a:t>
            </a:r>
            <a:r>
              <a:rPr lang="pt-BR" dirty="0" smtClean="0">
                <a:sym typeface="Wingdings" panose="05000000000000000000" pitchFamily="2" charset="2"/>
              </a:rPr>
              <a:t>&gt;</a:t>
            </a:r>
            <a:r>
              <a:rPr lang="pt-BR" dirty="0" smtClean="0"/>
              <a:t> </a:t>
            </a:r>
            <a:r>
              <a:rPr lang="pt-BR" dirty="0"/>
              <a:t>4H</a:t>
            </a:r>
            <a:r>
              <a:rPr lang="pt-BR" baseline="-25000" dirty="0"/>
              <a:t>3</a:t>
            </a:r>
            <a:r>
              <a:rPr lang="pt-BR" dirty="0"/>
              <a:t>PO</a:t>
            </a:r>
            <a:r>
              <a:rPr lang="pt-BR" baseline="-25000" dirty="0"/>
              <a:t>4</a:t>
            </a:r>
            <a:r>
              <a:rPr lang="pt-BR" dirty="0"/>
              <a:t> + 20</a:t>
            </a:r>
            <a:r>
              <a:rPr lang="pt-BR" dirty="0">
                <a:solidFill>
                  <a:schemeClr val="accent5">
                    <a:lumMod val="60000"/>
                    <a:lumOff val="40000"/>
                  </a:schemeClr>
                </a:solidFill>
              </a:rPr>
              <a:t>NO</a:t>
            </a:r>
            <a:r>
              <a:rPr lang="pt-BR" baseline="-25000" dirty="0">
                <a:solidFill>
                  <a:schemeClr val="accent5">
                    <a:lumMod val="60000"/>
                    <a:lumOff val="40000"/>
                  </a:schemeClr>
                </a:solidFill>
              </a:rPr>
              <a:t>2</a:t>
            </a:r>
            <a:r>
              <a:rPr lang="pt-BR" dirty="0"/>
              <a:t> + 4H</a:t>
            </a:r>
            <a:r>
              <a:rPr lang="pt-BR" baseline="-25000" dirty="0"/>
              <a:t>2</a:t>
            </a:r>
            <a:r>
              <a:rPr lang="pt-BR" dirty="0"/>
              <a:t>O</a:t>
            </a:r>
            <a:endParaRPr lang="en-US" baseline="-25000" dirty="0"/>
          </a:p>
        </p:txBody>
      </p:sp>
    </p:spTree>
    <p:extLst>
      <p:ext uri="{BB962C8B-B14F-4D97-AF65-F5344CB8AC3E}">
        <p14:creationId xmlns:p14="http://schemas.microsoft.com/office/powerpoint/2010/main" val="4650872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Oxides of nitrogen</a:t>
            </a:r>
            <a:br>
              <a:rPr lang="en-US" dirty="0" smtClean="0"/>
            </a:br>
            <a:r>
              <a:rPr lang="en-US" dirty="0" smtClean="0"/>
              <a:t>(Structures only)</a:t>
            </a:r>
            <a:endParaRPr lang="en-US" dirty="0"/>
          </a:p>
        </p:txBody>
      </p:sp>
      <p:sp>
        <p:nvSpPr>
          <p:cNvPr id="3" name="Content Placeholder 2"/>
          <p:cNvSpPr>
            <a:spLocks noGrp="1"/>
          </p:cNvSpPr>
          <p:nvPr>
            <p:ph idx="1"/>
          </p:nvPr>
        </p:nvSpPr>
        <p:spPr/>
        <p:txBody>
          <a:bodyPr/>
          <a:lstStyle/>
          <a:p>
            <a:r>
              <a:rPr lang="en-US" dirty="0" smtClean="0"/>
              <a:t>The binary compounds of nitrogen with oxygen are called as oxides of nitrogen.</a:t>
            </a:r>
          </a:p>
          <a:p>
            <a:r>
              <a:rPr lang="en-US" dirty="0"/>
              <a:t>Nitrogen forms a number of oxides in different oxidation </a:t>
            </a:r>
            <a:r>
              <a:rPr lang="en-US" dirty="0" smtClean="0"/>
              <a:t>states(i.e. N</a:t>
            </a:r>
            <a:r>
              <a:rPr lang="en-US" baseline="-25000" dirty="0" smtClean="0"/>
              <a:t>2</a:t>
            </a:r>
            <a:r>
              <a:rPr lang="en-US" dirty="0" smtClean="0"/>
              <a:t>O, NO,NO</a:t>
            </a:r>
            <a:r>
              <a:rPr lang="en-US" baseline="-25000" dirty="0" smtClean="0"/>
              <a:t>2</a:t>
            </a:r>
            <a:r>
              <a:rPr lang="en-US" dirty="0" smtClean="0"/>
              <a:t>, N</a:t>
            </a:r>
            <a:r>
              <a:rPr lang="en-US" baseline="-25000" dirty="0" smtClean="0"/>
              <a:t>2</a:t>
            </a:r>
            <a:r>
              <a:rPr lang="en-US" dirty="0" smtClean="0"/>
              <a:t>O</a:t>
            </a:r>
            <a:r>
              <a:rPr lang="en-US" baseline="-25000" dirty="0" smtClean="0"/>
              <a:t>3</a:t>
            </a:r>
            <a:r>
              <a:rPr lang="en-US" dirty="0" smtClean="0"/>
              <a:t>, N</a:t>
            </a:r>
            <a:r>
              <a:rPr lang="en-US" baseline="-25000" dirty="0" smtClean="0"/>
              <a:t>2</a:t>
            </a:r>
            <a:r>
              <a:rPr lang="en-US" dirty="0" smtClean="0"/>
              <a:t>O</a:t>
            </a:r>
            <a:r>
              <a:rPr lang="en-US" baseline="-25000" dirty="0" smtClean="0"/>
              <a:t>5</a:t>
            </a:r>
            <a:r>
              <a:rPr lang="en-US" dirty="0" smtClean="0"/>
              <a:t> etc.)</a:t>
            </a:r>
          </a:p>
          <a:p>
            <a:r>
              <a:rPr lang="en-US" dirty="0" smtClean="0"/>
              <a:t>Where N</a:t>
            </a:r>
            <a:r>
              <a:rPr lang="en-US" baseline="-25000" dirty="0" smtClean="0"/>
              <a:t>2</a:t>
            </a:r>
            <a:r>
              <a:rPr lang="en-US" dirty="0" smtClean="0"/>
              <a:t>O is linear, NO</a:t>
            </a:r>
            <a:r>
              <a:rPr lang="en-US" baseline="-25000" dirty="0" smtClean="0"/>
              <a:t>2</a:t>
            </a:r>
            <a:r>
              <a:rPr lang="en-US" dirty="0" smtClean="0"/>
              <a:t> is angular and N</a:t>
            </a:r>
            <a:r>
              <a:rPr lang="en-US" baseline="-25000" dirty="0" smtClean="0"/>
              <a:t>2</a:t>
            </a:r>
            <a:r>
              <a:rPr lang="en-US" dirty="0" smtClean="0"/>
              <a:t>O</a:t>
            </a:r>
            <a:r>
              <a:rPr lang="en-US" baseline="-25000" dirty="0" smtClean="0"/>
              <a:t>3</a:t>
            </a:r>
            <a:r>
              <a:rPr lang="en-US" dirty="0" smtClean="0"/>
              <a:t> and N</a:t>
            </a:r>
            <a:r>
              <a:rPr lang="en-US" baseline="-25000" dirty="0" smtClean="0"/>
              <a:t>2</a:t>
            </a:r>
            <a:r>
              <a:rPr lang="en-US" dirty="0" smtClean="0"/>
              <a:t>O</a:t>
            </a:r>
            <a:r>
              <a:rPr lang="en-US" baseline="-25000" dirty="0" smtClean="0"/>
              <a:t>5</a:t>
            </a:r>
            <a:r>
              <a:rPr lang="en-US" dirty="0" smtClean="0"/>
              <a:t>  are planar .</a:t>
            </a:r>
          </a:p>
          <a:p>
            <a:pPr marL="0" indent="0">
              <a:buNone/>
            </a:pPr>
            <a:endParaRPr lang="en-US" dirty="0" smtClean="0"/>
          </a:p>
          <a:p>
            <a:pPr marL="0" indent="0">
              <a:buNone/>
            </a:pP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7124" y="4122716"/>
            <a:ext cx="4423718" cy="2148835"/>
          </a:xfrm>
          <a:prstGeom prst="rect">
            <a:avLst/>
          </a:prstGeom>
        </p:spPr>
      </p:pic>
    </p:spTree>
    <p:extLst>
      <p:ext uri="{BB962C8B-B14F-4D97-AF65-F5344CB8AC3E}">
        <p14:creationId xmlns:p14="http://schemas.microsoft.com/office/powerpoint/2010/main" val="2289622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Phosphorus</a:t>
            </a:r>
            <a:br>
              <a:rPr lang="en-US" dirty="0" smtClean="0"/>
            </a:br>
            <a:r>
              <a:rPr lang="en-US" dirty="0" smtClean="0"/>
              <a:t>(allotropic forms)</a:t>
            </a:r>
            <a:endParaRPr lang="en-US" dirty="0"/>
          </a:p>
        </p:txBody>
      </p:sp>
      <p:sp>
        <p:nvSpPr>
          <p:cNvPr id="3" name="Content Placeholder 2"/>
          <p:cNvSpPr>
            <a:spLocks noGrp="1"/>
          </p:cNvSpPr>
          <p:nvPr>
            <p:ph idx="1"/>
          </p:nvPr>
        </p:nvSpPr>
        <p:spPr/>
        <p:txBody>
          <a:bodyPr/>
          <a:lstStyle/>
          <a:p>
            <a:endParaRPr lang="en-US" dirty="0" smtClean="0"/>
          </a:p>
          <a:p>
            <a:pPr marL="0" indent="0" algn="ctr">
              <a:buNone/>
            </a:pPr>
            <a:r>
              <a:rPr lang="en-US" b="1" u="sng" dirty="0" smtClean="0"/>
              <a:t>White Phosphorus</a:t>
            </a:r>
            <a:endParaRPr lang="en-US" b="1" u="sng" dirty="0"/>
          </a:p>
          <a:p>
            <a:r>
              <a:rPr lang="en-US" dirty="0" smtClean="0"/>
              <a:t>Phosphorus </a:t>
            </a:r>
            <a:r>
              <a:rPr lang="en-US" dirty="0"/>
              <a:t>is found in many allotropic forms, the important </a:t>
            </a:r>
            <a:r>
              <a:rPr lang="en-US" dirty="0" smtClean="0"/>
              <a:t>ones being </a:t>
            </a:r>
            <a:r>
              <a:rPr lang="en-US" dirty="0"/>
              <a:t>white, red and black</a:t>
            </a:r>
            <a:r>
              <a:rPr lang="en-US" dirty="0" smtClean="0"/>
              <a:t>.</a:t>
            </a:r>
          </a:p>
          <a:p>
            <a:r>
              <a:rPr lang="en-US" dirty="0"/>
              <a:t>White phosphorus is a translucent white waxy solid. It is </a:t>
            </a:r>
            <a:r>
              <a:rPr lang="en-US" dirty="0" smtClean="0"/>
              <a:t>poisonous, insoluble </a:t>
            </a:r>
            <a:r>
              <a:rPr lang="en-US" dirty="0"/>
              <a:t>in water but soluble in carbon </a:t>
            </a:r>
            <a:r>
              <a:rPr lang="en-US" dirty="0" err="1"/>
              <a:t>disulphide</a:t>
            </a:r>
            <a:r>
              <a:rPr lang="en-US" dirty="0"/>
              <a:t> </a:t>
            </a:r>
            <a:r>
              <a:rPr lang="en-US" dirty="0" smtClean="0"/>
              <a:t>and </a:t>
            </a:r>
            <a:r>
              <a:rPr lang="en-US" dirty="0"/>
              <a:t>glows </a:t>
            </a:r>
            <a:r>
              <a:rPr lang="en-US" dirty="0" smtClean="0"/>
              <a:t>in dark (</a:t>
            </a:r>
            <a:r>
              <a:rPr lang="en-US" dirty="0" err="1" smtClean="0"/>
              <a:t>chemiluminescence</a:t>
            </a:r>
            <a:r>
              <a:rPr lang="en-US" dirty="0" smtClean="0"/>
              <a:t>).</a:t>
            </a:r>
          </a:p>
          <a:p>
            <a:r>
              <a:rPr lang="en-US" dirty="0" smtClean="0"/>
              <a:t>It is less stable, more reactive  than the other forms because of angular strain in P</a:t>
            </a:r>
            <a:r>
              <a:rPr lang="en-US" baseline="-25000" dirty="0" smtClean="0"/>
              <a:t>4</a:t>
            </a:r>
            <a:r>
              <a:rPr lang="en-US" dirty="0" smtClean="0"/>
              <a:t> molecule.</a:t>
            </a:r>
          </a:p>
          <a:p>
            <a:r>
              <a:rPr lang="en-US" dirty="0"/>
              <a:t>It consists of discrete tetrahedral P</a:t>
            </a:r>
            <a:r>
              <a:rPr lang="en-US" baseline="-25000" dirty="0"/>
              <a:t>4</a:t>
            </a:r>
            <a:r>
              <a:rPr lang="en-US" dirty="0"/>
              <a:t> </a:t>
            </a:r>
            <a:r>
              <a:rPr lang="en-US" dirty="0" smtClean="0"/>
              <a:t>molecule.</a:t>
            </a:r>
          </a:p>
          <a:p>
            <a:endParaRPr lang="en-US" dirty="0"/>
          </a:p>
        </p:txBody>
      </p:sp>
      <p:pic>
        <p:nvPicPr>
          <p:cNvPr id="1026" name="Picture 2" descr="White phosphorus (P_4) h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95464" y="4953698"/>
            <a:ext cx="1304391" cy="19043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13053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rgbClr val="FF0000"/>
                </a:solidFill>
              </a:rPr>
              <a:t>Red phosphorus</a:t>
            </a:r>
            <a:endParaRPr lang="en-US" dirty="0">
              <a:solidFill>
                <a:srgbClr val="FF0000"/>
              </a:solidFill>
            </a:endParaRPr>
          </a:p>
        </p:txBody>
      </p:sp>
      <p:sp>
        <p:nvSpPr>
          <p:cNvPr id="3" name="Content Placeholder 2"/>
          <p:cNvSpPr>
            <a:spLocks noGrp="1"/>
          </p:cNvSpPr>
          <p:nvPr>
            <p:ph idx="1"/>
          </p:nvPr>
        </p:nvSpPr>
        <p:spPr/>
        <p:txBody>
          <a:bodyPr/>
          <a:lstStyle/>
          <a:p>
            <a:r>
              <a:rPr lang="en-US" dirty="0"/>
              <a:t>Red phosphorus is obtained by heating white phosphorus at </a:t>
            </a:r>
            <a:r>
              <a:rPr lang="en-US" dirty="0" smtClean="0"/>
              <a:t>573K in </a:t>
            </a:r>
            <a:r>
              <a:rPr lang="en-US" dirty="0"/>
              <a:t>an inert atmosphere for several days</a:t>
            </a:r>
            <a:r>
              <a:rPr lang="en-US" dirty="0" smtClean="0"/>
              <a:t>.</a:t>
            </a:r>
          </a:p>
          <a:p>
            <a:r>
              <a:rPr lang="en-US" dirty="0"/>
              <a:t>Red phosphorus possesses iron grey </a:t>
            </a:r>
            <a:r>
              <a:rPr lang="en-US" dirty="0" err="1"/>
              <a:t>lustre</a:t>
            </a:r>
            <a:r>
              <a:rPr lang="en-US" dirty="0"/>
              <a:t>. It is </a:t>
            </a:r>
            <a:r>
              <a:rPr lang="en-US" dirty="0" err="1"/>
              <a:t>odourless</a:t>
            </a:r>
            <a:r>
              <a:rPr lang="en-US" dirty="0"/>
              <a:t>, nonpoisonous</a:t>
            </a:r>
          </a:p>
          <a:p>
            <a:r>
              <a:rPr lang="en-US" dirty="0"/>
              <a:t>and insoluble in water as well as in carbon </a:t>
            </a:r>
            <a:r>
              <a:rPr lang="en-US" dirty="0" err="1"/>
              <a:t>disulphide</a:t>
            </a:r>
            <a:r>
              <a:rPr lang="en-US" dirty="0"/>
              <a:t>.</a:t>
            </a:r>
          </a:p>
          <a:p>
            <a:r>
              <a:rPr lang="en-US" dirty="0"/>
              <a:t>Chemically, red phosphorus is much less reactive than </a:t>
            </a:r>
            <a:r>
              <a:rPr lang="en-US" dirty="0" err="1" smtClean="0"/>
              <a:t>whitephosphorus</a:t>
            </a:r>
            <a:r>
              <a:rPr lang="en-US" dirty="0" smtClean="0"/>
              <a:t>.</a:t>
            </a:r>
          </a:p>
          <a:p>
            <a:r>
              <a:rPr lang="en-US" dirty="0" smtClean="0"/>
              <a:t> </a:t>
            </a:r>
            <a:r>
              <a:rPr lang="en-US" dirty="0"/>
              <a:t>It does not glow in the dark</a:t>
            </a:r>
            <a:r>
              <a:rPr lang="en-US" dirty="0" smtClean="0"/>
              <a:t>.</a:t>
            </a:r>
          </a:p>
          <a:p>
            <a:r>
              <a:rPr lang="en-US" dirty="0"/>
              <a:t>It is polymeric, consisting of chains of </a:t>
            </a:r>
            <a:r>
              <a:rPr lang="en-US" dirty="0" smtClean="0"/>
              <a:t>P</a:t>
            </a:r>
            <a:r>
              <a:rPr lang="en-US" baseline="-25000" dirty="0" smtClean="0"/>
              <a:t>4</a:t>
            </a:r>
            <a:r>
              <a:rPr lang="en-US" dirty="0" smtClean="0"/>
              <a:t> tetrahedron.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2478" y="5006288"/>
            <a:ext cx="1162050" cy="1162050"/>
          </a:xfrm>
          <a:prstGeom prst="rect">
            <a:avLst/>
          </a:prstGeom>
        </p:spPr>
      </p:pic>
      <p:pic>
        <p:nvPicPr>
          <p:cNvPr id="2052" name="Picture 4" descr="What is the structural difference between white phosphorus and red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9672" y="4526082"/>
            <a:ext cx="3333750" cy="1504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35052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Compounds </a:t>
            </a:r>
            <a:r>
              <a:rPr lang="en-US" dirty="0"/>
              <a:t>of </a:t>
            </a:r>
            <a:r>
              <a:rPr lang="en-US" dirty="0" smtClean="0"/>
              <a:t>phosphorous</a:t>
            </a:r>
            <a:br>
              <a:rPr lang="en-US" dirty="0" smtClean="0"/>
            </a:br>
            <a:r>
              <a:rPr lang="en-US" dirty="0"/>
              <a:t> </a:t>
            </a:r>
            <a:r>
              <a:rPr lang="en-US" dirty="0" smtClean="0">
                <a:solidFill>
                  <a:srgbClr val="FF0000"/>
                </a:solidFill>
              </a:rPr>
              <a:t>(Phosphine)</a:t>
            </a:r>
            <a:endParaRPr lang="en-US" dirty="0">
              <a:solidFill>
                <a:schemeClr val="tx1"/>
              </a:solidFill>
            </a:endParaRPr>
          </a:p>
        </p:txBody>
      </p:sp>
      <p:sp>
        <p:nvSpPr>
          <p:cNvPr id="3" name="Content Placeholder 2"/>
          <p:cNvSpPr>
            <a:spLocks noGrp="1"/>
          </p:cNvSpPr>
          <p:nvPr>
            <p:ph idx="1"/>
          </p:nvPr>
        </p:nvSpPr>
        <p:spPr/>
        <p:txBody>
          <a:bodyPr>
            <a:normAutofit fontScale="92500" lnSpcReduction="20000"/>
          </a:bodyPr>
          <a:lstStyle/>
          <a:p>
            <a:r>
              <a:rPr lang="en-US" b="1" u="sng" dirty="0" smtClean="0">
                <a:solidFill>
                  <a:schemeClr val="tx1"/>
                </a:solidFill>
              </a:rPr>
              <a:t>Introduction</a:t>
            </a:r>
            <a:r>
              <a:rPr lang="en-US" dirty="0" smtClean="0"/>
              <a:t>: It is basic hydride of phosphorus with molecular formula PH</a:t>
            </a:r>
            <a:r>
              <a:rPr lang="en-US" baseline="-25000" dirty="0" smtClean="0"/>
              <a:t>3</a:t>
            </a:r>
            <a:r>
              <a:rPr lang="en-US" dirty="0" smtClean="0"/>
              <a:t>, </a:t>
            </a:r>
            <a:r>
              <a:rPr lang="en-US" dirty="0" err="1" smtClean="0">
                <a:solidFill>
                  <a:schemeClr val="tx1"/>
                </a:solidFill>
              </a:rPr>
              <a:t>whichh</a:t>
            </a:r>
            <a:r>
              <a:rPr lang="en-US" dirty="0" smtClean="0"/>
              <a:t> is poisonous gas. </a:t>
            </a:r>
          </a:p>
          <a:p>
            <a:r>
              <a:rPr lang="en-US" b="1" u="sng" dirty="0" smtClean="0"/>
              <a:t>Preparation</a:t>
            </a:r>
            <a:r>
              <a:rPr lang="en-US" dirty="0" smtClean="0"/>
              <a:t> : </a:t>
            </a:r>
            <a:r>
              <a:rPr lang="en-US" dirty="0"/>
              <a:t>In the laboratory, it is prepared by heating white phosphorus </a:t>
            </a:r>
            <a:r>
              <a:rPr lang="en-US" dirty="0" smtClean="0"/>
              <a:t>with concentrated </a:t>
            </a:r>
            <a:r>
              <a:rPr lang="en-US" dirty="0" err="1" smtClean="0"/>
              <a:t>NaOH</a:t>
            </a:r>
            <a:r>
              <a:rPr lang="en-US" dirty="0" smtClean="0"/>
              <a:t> </a:t>
            </a:r>
            <a:r>
              <a:rPr lang="en-US" dirty="0"/>
              <a:t>solution in an inert atmosphere of </a:t>
            </a:r>
            <a:r>
              <a:rPr lang="en-US" dirty="0" smtClean="0"/>
              <a:t>CO</a:t>
            </a:r>
            <a:r>
              <a:rPr lang="en-US" baseline="-25000" dirty="0" smtClean="0"/>
              <a:t>2</a:t>
            </a:r>
            <a:r>
              <a:rPr lang="en-US" dirty="0" smtClean="0"/>
              <a:t>.</a:t>
            </a:r>
          </a:p>
          <a:p>
            <a:pPr marL="0" indent="0">
              <a:buNone/>
            </a:pPr>
            <a:r>
              <a:rPr lang="en-US" dirty="0" smtClean="0"/>
              <a:t>     P</a:t>
            </a:r>
            <a:r>
              <a:rPr lang="en-US" baseline="-25000" dirty="0" smtClean="0"/>
              <a:t>4</a:t>
            </a:r>
            <a:r>
              <a:rPr lang="en-US" dirty="0" smtClean="0"/>
              <a:t>  +  3NaOH + 3H</a:t>
            </a:r>
            <a:r>
              <a:rPr lang="en-US" baseline="-25000" dirty="0" smtClean="0"/>
              <a:t>2</a:t>
            </a:r>
            <a:r>
              <a:rPr lang="en-US" dirty="0" smtClean="0"/>
              <a:t>O  ---------</a:t>
            </a:r>
            <a:r>
              <a:rPr lang="en-US" dirty="0" smtClean="0">
                <a:sym typeface="Wingdings" panose="05000000000000000000" pitchFamily="2" charset="2"/>
              </a:rPr>
              <a:t>&gt; </a:t>
            </a:r>
            <a:r>
              <a:rPr lang="en-US" dirty="0" smtClean="0">
                <a:solidFill>
                  <a:srgbClr val="FF0000"/>
                </a:solidFill>
                <a:sym typeface="Wingdings" panose="05000000000000000000" pitchFamily="2" charset="2"/>
              </a:rPr>
              <a:t>PH</a:t>
            </a:r>
            <a:r>
              <a:rPr lang="en-US" baseline="-25000" dirty="0" smtClean="0">
                <a:solidFill>
                  <a:srgbClr val="FF0000"/>
                </a:solidFill>
                <a:sym typeface="Wingdings" panose="05000000000000000000" pitchFamily="2" charset="2"/>
              </a:rPr>
              <a:t>3</a:t>
            </a:r>
            <a:r>
              <a:rPr lang="en-US" dirty="0" smtClean="0">
                <a:sym typeface="Wingdings" panose="05000000000000000000" pitchFamily="2" charset="2"/>
              </a:rPr>
              <a:t> + 3 NaH</a:t>
            </a:r>
            <a:r>
              <a:rPr lang="en-US" baseline="-25000" dirty="0" smtClean="0">
                <a:sym typeface="Wingdings" panose="05000000000000000000" pitchFamily="2" charset="2"/>
              </a:rPr>
              <a:t>2</a:t>
            </a:r>
            <a:r>
              <a:rPr lang="en-US" dirty="0" smtClean="0">
                <a:sym typeface="Wingdings" panose="05000000000000000000" pitchFamily="2" charset="2"/>
              </a:rPr>
              <a:t>PO</a:t>
            </a:r>
            <a:r>
              <a:rPr lang="en-US" baseline="-25000" dirty="0" smtClean="0">
                <a:sym typeface="Wingdings" panose="05000000000000000000" pitchFamily="2" charset="2"/>
              </a:rPr>
              <a:t>2</a:t>
            </a:r>
            <a:r>
              <a:rPr lang="en-US" dirty="0" smtClean="0">
                <a:sym typeface="Wingdings" panose="05000000000000000000" pitchFamily="2" charset="2"/>
              </a:rPr>
              <a:t> </a:t>
            </a:r>
          </a:p>
          <a:p>
            <a:r>
              <a:rPr lang="en-US" b="1" u="sng" dirty="0" smtClean="0">
                <a:sym typeface="Wingdings" panose="05000000000000000000" pitchFamily="2" charset="2"/>
              </a:rPr>
              <a:t>Properties</a:t>
            </a:r>
            <a:r>
              <a:rPr lang="en-US" dirty="0" smtClean="0">
                <a:sym typeface="Wingdings" panose="05000000000000000000" pitchFamily="2" charset="2"/>
              </a:rPr>
              <a:t> : </a:t>
            </a:r>
            <a:r>
              <a:rPr lang="en-US" dirty="0"/>
              <a:t>It is a </a:t>
            </a:r>
            <a:r>
              <a:rPr lang="en-US" dirty="0" err="1"/>
              <a:t>colourless</a:t>
            </a:r>
            <a:r>
              <a:rPr lang="en-US" dirty="0"/>
              <a:t> gas with rotten fish smell and is highly </a:t>
            </a:r>
            <a:r>
              <a:rPr lang="en-US" dirty="0" smtClean="0"/>
              <a:t>poisonous. It </a:t>
            </a:r>
            <a:r>
              <a:rPr lang="en-US" dirty="0"/>
              <a:t>explodes in contact with traces of </a:t>
            </a:r>
            <a:r>
              <a:rPr lang="en-US" dirty="0" err="1"/>
              <a:t>oxidising</a:t>
            </a:r>
            <a:r>
              <a:rPr lang="en-US" dirty="0"/>
              <a:t> agents like HNO</a:t>
            </a:r>
            <a:r>
              <a:rPr lang="en-US" baseline="-25000" dirty="0"/>
              <a:t>3</a:t>
            </a:r>
            <a:r>
              <a:rPr lang="en-US" dirty="0"/>
              <a:t>, Cl</a:t>
            </a:r>
            <a:r>
              <a:rPr lang="en-US" baseline="-25000" dirty="0"/>
              <a:t>2</a:t>
            </a:r>
            <a:r>
              <a:rPr lang="en-US" dirty="0"/>
              <a:t> </a:t>
            </a:r>
            <a:r>
              <a:rPr lang="en-US" dirty="0" smtClean="0"/>
              <a:t>andBr</a:t>
            </a:r>
            <a:r>
              <a:rPr lang="en-US" baseline="-25000" dirty="0" smtClean="0"/>
              <a:t>2</a:t>
            </a:r>
            <a:r>
              <a:rPr lang="en-US" dirty="0" smtClean="0"/>
              <a:t> </a:t>
            </a:r>
            <a:r>
              <a:rPr lang="en-US" dirty="0" err="1"/>
              <a:t>vapours</a:t>
            </a:r>
            <a:r>
              <a:rPr lang="en-US" dirty="0" smtClean="0"/>
              <a:t>.</a:t>
            </a:r>
          </a:p>
          <a:p>
            <a:r>
              <a:rPr lang="en-US" dirty="0"/>
              <a:t>it </a:t>
            </a:r>
            <a:r>
              <a:rPr lang="en-US" dirty="0" smtClean="0"/>
              <a:t>is  </a:t>
            </a:r>
            <a:r>
              <a:rPr lang="en-US" dirty="0"/>
              <a:t>absorbed in HI to form </a:t>
            </a:r>
            <a:r>
              <a:rPr lang="en-US" dirty="0" err="1"/>
              <a:t>phosphonium</a:t>
            </a:r>
            <a:r>
              <a:rPr lang="en-US" dirty="0"/>
              <a:t> iodide (PH</a:t>
            </a:r>
            <a:r>
              <a:rPr lang="en-US" baseline="-25000" dirty="0"/>
              <a:t>4</a:t>
            </a:r>
            <a:r>
              <a:rPr lang="en-US" dirty="0"/>
              <a:t>I</a:t>
            </a:r>
            <a:r>
              <a:rPr lang="en-US" dirty="0" smtClean="0"/>
              <a:t>)</a:t>
            </a:r>
          </a:p>
          <a:p>
            <a:r>
              <a:rPr lang="en-US" dirty="0" smtClean="0"/>
              <a:t> it absorbed in copper </a:t>
            </a:r>
            <a:r>
              <a:rPr lang="en-US" dirty="0" err="1"/>
              <a:t>sulphate</a:t>
            </a:r>
            <a:r>
              <a:rPr lang="en-US" dirty="0"/>
              <a:t> or mercuric chloride solution, the corresponding</a:t>
            </a:r>
          </a:p>
          <a:p>
            <a:pPr marL="0" indent="0">
              <a:buNone/>
            </a:pPr>
            <a:r>
              <a:rPr lang="en-US" dirty="0" smtClean="0"/>
              <a:t>      phosphides </a:t>
            </a:r>
            <a:r>
              <a:rPr lang="en-US" dirty="0"/>
              <a:t>are obtained.</a:t>
            </a:r>
          </a:p>
          <a:p>
            <a:pPr marL="0" indent="0">
              <a:buNone/>
            </a:pPr>
            <a:r>
              <a:rPr lang="en-US" dirty="0" smtClean="0"/>
              <a:t> 	3CuSO</a:t>
            </a:r>
            <a:r>
              <a:rPr lang="en-US" baseline="-25000" dirty="0" smtClean="0"/>
              <a:t>4</a:t>
            </a:r>
            <a:r>
              <a:rPr lang="en-US" dirty="0" smtClean="0"/>
              <a:t> </a:t>
            </a:r>
            <a:r>
              <a:rPr lang="en-US" dirty="0"/>
              <a:t>+ </a:t>
            </a:r>
            <a:r>
              <a:rPr lang="en-US" dirty="0" smtClean="0"/>
              <a:t>2PH</a:t>
            </a:r>
            <a:r>
              <a:rPr lang="en-US" baseline="-25000" dirty="0" smtClean="0"/>
              <a:t>3</a:t>
            </a:r>
            <a:r>
              <a:rPr lang="en-US" dirty="0" smtClean="0"/>
              <a:t> ----</a:t>
            </a:r>
            <a:r>
              <a:rPr lang="en-US" dirty="0" smtClean="0">
                <a:sym typeface="Wingdings" panose="05000000000000000000" pitchFamily="2" charset="2"/>
              </a:rPr>
              <a:t>&gt;</a:t>
            </a:r>
            <a:r>
              <a:rPr lang="en-US" dirty="0" smtClean="0"/>
              <a:t> Cu</a:t>
            </a:r>
            <a:r>
              <a:rPr lang="en-US" baseline="-25000" dirty="0" smtClean="0"/>
              <a:t>3</a:t>
            </a:r>
            <a:r>
              <a:rPr lang="en-US" dirty="0" smtClean="0"/>
              <a:t>P</a:t>
            </a:r>
            <a:r>
              <a:rPr lang="en-US" baseline="-25000" dirty="0" smtClean="0"/>
              <a:t>2</a:t>
            </a:r>
            <a:r>
              <a:rPr lang="en-US" dirty="0" smtClean="0"/>
              <a:t> + 3H</a:t>
            </a:r>
            <a:r>
              <a:rPr lang="en-US" baseline="-25000" dirty="0" smtClean="0"/>
              <a:t>2</a:t>
            </a:r>
            <a:r>
              <a:rPr lang="en-US" dirty="0" smtClean="0"/>
              <a:t>SO</a:t>
            </a:r>
            <a:r>
              <a:rPr lang="en-US" baseline="-25000" dirty="0" smtClean="0"/>
              <a:t>4 </a:t>
            </a:r>
            <a:endParaRPr lang="en-US" dirty="0"/>
          </a:p>
          <a:p>
            <a:pPr marL="0" indent="0">
              <a:buNone/>
            </a:pPr>
            <a:r>
              <a:rPr lang="en-US" dirty="0" smtClean="0"/>
              <a:t> 	3HgCl</a:t>
            </a:r>
            <a:r>
              <a:rPr lang="en-US" baseline="-25000" dirty="0" smtClean="0"/>
              <a:t>2</a:t>
            </a:r>
            <a:r>
              <a:rPr lang="en-US" dirty="0" smtClean="0"/>
              <a:t> </a:t>
            </a:r>
            <a:r>
              <a:rPr lang="en-US" dirty="0"/>
              <a:t>+ </a:t>
            </a:r>
            <a:r>
              <a:rPr lang="en-US" dirty="0" smtClean="0"/>
              <a:t>2PH</a:t>
            </a:r>
            <a:r>
              <a:rPr lang="en-US" baseline="-25000" dirty="0" smtClean="0"/>
              <a:t>3</a:t>
            </a:r>
            <a:r>
              <a:rPr lang="en-US" dirty="0" smtClean="0"/>
              <a:t> --</a:t>
            </a:r>
            <a:r>
              <a:rPr lang="en-US" dirty="0" smtClean="0">
                <a:sym typeface="Wingdings" panose="05000000000000000000" pitchFamily="2" charset="2"/>
              </a:rPr>
              <a:t>&gt;</a:t>
            </a:r>
            <a:r>
              <a:rPr lang="en-US" dirty="0" smtClean="0"/>
              <a:t> Hg</a:t>
            </a:r>
            <a:r>
              <a:rPr lang="en-US" baseline="-25000" dirty="0" smtClean="0"/>
              <a:t>3</a:t>
            </a:r>
            <a:r>
              <a:rPr lang="en-US" dirty="0" smtClean="0"/>
              <a:t>P</a:t>
            </a:r>
            <a:r>
              <a:rPr lang="en-US" baseline="-25000" dirty="0" smtClean="0"/>
              <a:t>2</a:t>
            </a:r>
            <a:r>
              <a:rPr lang="en-US" dirty="0" smtClean="0"/>
              <a:t> </a:t>
            </a:r>
            <a:r>
              <a:rPr lang="en-US" dirty="0"/>
              <a:t>+ 6HCl</a:t>
            </a:r>
            <a:endParaRPr lang="en-US" dirty="0" smtClean="0">
              <a:sym typeface="Wingdings" panose="05000000000000000000" pitchFamily="2" charset="2"/>
            </a:endParaRPr>
          </a:p>
          <a:p>
            <a:pPr marL="0" indent="0">
              <a:buNone/>
            </a:pPr>
            <a:endParaRPr lang="en-US" dirty="0"/>
          </a:p>
        </p:txBody>
      </p:sp>
    </p:spTree>
    <p:extLst>
      <p:ext uri="{BB962C8B-B14F-4D97-AF65-F5344CB8AC3E}">
        <p14:creationId xmlns:p14="http://schemas.microsoft.com/office/powerpoint/2010/main" val="20534519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Compounds </a:t>
            </a:r>
            <a:r>
              <a:rPr lang="en-US" dirty="0"/>
              <a:t>of phosphorous</a:t>
            </a:r>
            <a:br>
              <a:rPr lang="en-US" dirty="0"/>
            </a:br>
            <a:r>
              <a:rPr lang="en-US" dirty="0"/>
              <a:t> </a:t>
            </a:r>
            <a:r>
              <a:rPr lang="en-US" dirty="0" smtClean="0"/>
              <a:t>            </a:t>
            </a:r>
            <a:r>
              <a:rPr lang="en-US" dirty="0" smtClean="0">
                <a:solidFill>
                  <a:srgbClr val="92D050"/>
                </a:solidFill>
              </a:rPr>
              <a:t>(</a:t>
            </a:r>
            <a:r>
              <a:rPr lang="en-US" dirty="0" smtClean="0">
                <a:solidFill>
                  <a:srgbClr val="7030A0"/>
                </a:solidFill>
              </a:rPr>
              <a:t>Phosphorus </a:t>
            </a:r>
            <a:r>
              <a:rPr lang="en-US" dirty="0" err="1" smtClean="0">
                <a:solidFill>
                  <a:srgbClr val="7030A0"/>
                </a:solidFill>
              </a:rPr>
              <a:t>trichloride</a:t>
            </a:r>
            <a:r>
              <a:rPr lang="en-US" dirty="0" smtClean="0">
                <a:solidFill>
                  <a:srgbClr val="92D050"/>
                </a:solidFill>
              </a:rPr>
              <a:t>)</a:t>
            </a:r>
            <a:endParaRPr lang="en-US" dirty="0"/>
          </a:p>
        </p:txBody>
      </p:sp>
      <p:sp>
        <p:nvSpPr>
          <p:cNvPr id="3" name="Content Placeholder 2"/>
          <p:cNvSpPr>
            <a:spLocks noGrp="1"/>
          </p:cNvSpPr>
          <p:nvPr>
            <p:ph idx="1"/>
          </p:nvPr>
        </p:nvSpPr>
        <p:spPr>
          <a:xfrm>
            <a:off x="550334" y="1667933"/>
            <a:ext cx="7450666" cy="4461061"/>
          </a:xfrm>
        </p:spPr>
        <p:txBody>
          <a:bodyPr>
            <a:normAutofit fontScale="92500" lnSpcReduction="10000"/>
          </a:bodyPr>
          <a:lstStyle/>
          <a:p>
            <a:r>
              <a:rPr lang="en-US" b="1" u="sng" dirty="0" smtClean="0"/>
              <a:t>Preparation</a:t>
            </a:r>
            <a:r>
              <a:rPr lang="en-US" dirty="0" smtClean="0"/>
              <a:t> : It </a:t>
            </a:r>
            <a:r>
              <a:rPr lang="en-US" dirty="0"/>
              <a:t>is obtained by passing dry chlorine over heated white </a:t>
            </a:r>
            <a:r>
              <a:rPr lang="en-US" dirty="0" smtClean="0"/>
              <a:t>phosphorus or </a:t>
            </a:r>
            <a:r>
              <a:rPr lang="en-US" dirty="0"/>
              <a:t>by the action of </a:t>
            </a:r>
            <a:r>
              <a:rPr lang="en-US" dirty="0" err="1"/>
              <a:t>thionyl</a:t>
            </a:r>
            <a:r>
              <a:rPr lang="en-US" dirty="0"/>
              <a:t> chloride with </a:t>
            </a:r>
            <a:r>
              <a:rPr lang="en-US" dirty="0" smtClean="0"/>
              <a:t>white phosphorus.</a:t>
            </a:r>
          </a:p>
          <a:p>
            <a:pPr marL="0" indent="0">
              <a:buNone/>
            </a:pPr>
            <a:r>
              <a:rPr lang="en-US" dirty="0" smtClean="0"/>
              <a:t>     P</a:t>
            </a:r>
            <a:r>
              <a:rPr lang="en-US" baseline="-25000" dirty="0" smtClean="0"/>
              <a:t>4</a:t>
            </a:r>
            <a:r>
              <a:rPr lang="en-US" dirty="0" smtClean="0"/>
              <a:t> </a:t>
            </a:r>
            <a:r>
              <a:rPr lang="en-US" dirty="0"/>
              <a:t>+ </a:t>
            </a:r>
            <a:r>
              <a:rPr lang="en-US" dirty="0" smtClean="0"/>
              <a:t>6Cl</a:t>
            </a:r>
            <a:r>
              <a:rPr lang="en-US" baseline="-25000" dirty="0" smtClean="0"/>
              <a:t>2</a:t>
            </a:r>
            <a:r>
              <a:rPr lang="en-US" dirty="0" smtClean="0"/>
              <a:t> ---</a:t>
            </a:r>
            <a:r>
              <a:rPr lang="en-US" dirty="0" smtClean="0">
                <a:sym typeface="Wingdings" panose="05000000000000000000" pitchFamily="2" charset="2"/>
              </a:rPr>
              <a:t>----&gt;</a:t>
            </a:r>
            <a:r>
              <a:rPr lang="en-US" dirty="0" smtClean="0"/>
              <a:t> 4PCl</a:t>
            </a:r>
            <a:r>
              <a:rPr lang="en-US" baseline="-25000" dirty="0" smtClean="0"/>
              <a:t>3</a:t>
            </a:r>
            <a:endParaRPr lang="en-US" dirty="0" smtClean="0"/>
          </a:p>
          <a:p>
            <a:pPr marL="0" indent="0">
              <a:buNone/>
            </a:pPr>
            <a:r>
              <a:rPr lang="en-US" dirty="0" smtClean="0"/>
              <a:t>     P</a:t>
            </a:r>
            <a:r>
              <a:rPr lang="en-US" baseline="-25000" dirty="0" smtClean="0"/>
              <a:t>4</a:t>
            </a:r>
            <a:r>
              <a:rPr lang="en-US" dirty="0" smtClean="0"/>
              <a:t> </a:t>
            </a:r>
            <a:r>
              <a:rPr lang="en-US" dirty="0"/>
              <a:t>+ </a:t>
            </a:r>
            <a:r>
              <a:rPr lang="en-US" dirty="0" smtClean="0"/>
              <a:t>8SOCl</a:t>
            </a:r>
            <a:r>
              <a:rPr lang="en-US" baseline="-25000" dirty="0" smtClean="0"/>
              <a:t>2</a:t>
            </a:r>
            <a:r>
              <a:rPr lang="en-US" dirty="0" smtClean="0"/>
              <a:t> --</a:t>
            </a:r>
            <a:r>
              <a:rPr lang="en-US" dirty="0" smtClean="0">
                <a:sym typeface="Wingdings" panose="05000000000000000000" pitchFamily="2" charset="2"/>
              </a:rPr>
              <a:t>--&gt;</a:t>
            </a:r>
            <a:r>
              <a:rPr lang="en-US" dirty="0" smtClean="0"/>
              <a:t> 4PCl</a:t>
            </a:r>
            <a:r>
              <a:rPr lang="en-US" baseline="-25000" dirty="0" smtClean="0"/>
              <a:t>3</a:t>
            </a:r>
            <a:r>
              <a:rPr lang="en-US" dirty="0" smtClean="0"/>
              <a:t> </a:t>
            </a:r>
            <a:r>
              <a:rPr lang="en-US" dirty="0"/>
              <a:t>+ </a:t>
            </a:r>
            <a:r>
              <a:rPr lang="en-US" dirty="0" smtClean="0"/>
              <a:t>4SO</a:t>
            </a:r>
            <a:r>
              <a:rPr lang="en-US" baseline="-25000" dirty="0" smtClean="0"/>
              <a:t>2</a:t>
            </a:r>
            <a:r>
              <a:rPr lang="en-US" dirty="0" smtClean="0"/>
              <a:t> </a:t>
            </a:r>
            <a:r>
              <a:rPr lang="en-US" dirty="0"/>
              <a:t>+ </a:t>
            </a:r>
            <a:r>
              <a:rPr lang="en-US" dirty="0" smtClean="0"/>
              <a:t>2S</a:t>
            </a:r>
            <a:r>
              <a:rPr lang="en-US" baseline="-25000" dirty="0" smtClean="0"/>
              <a:t>2</a:t>
            </a:r>
            <a:r>
              <a:rPr lang="en-US" dirty="0" smtClean="0"/>
              <a:t>Cl</a:t>
            </a:r>
            <a:r>
              <a:rPr lang="en-US" baseline="-25000" dirty="0" smtClean="0"/>
              <a:t>2</a:t>
            </a:r>
            <a:endParaRPr lang="en-US" dirty="0" smtClean="0"/>
          </a:p>
          <a:p>
            <a:r>
              <a:rPr lang="en-US" b="1" u="sng" dirty="0" smtClean="0"/>
              <a:t>Properties </a:t>
            </a:r>
            <a:r>
              <a:rPr lang="en-US" dirty="0" smtClean="0"/>
              <a:t>:It </a:t>
            </a:r>
            <a:r>
              <a:rPr lang="en-US" dirty="0"/>
              <a:t>is a </a:t>
            </a:r>
            <a:r>
              <a:rPr lang="en-US" dirty="0" err="1"/>
              <a:t>colourless</a:t>
            </a:r>
            <a:r>
              <a:rPr lang="en-US" dirty="0"/>
              <a:t> oily liquid and hydrolyses in the presence of moisture.</a:t>
            </a:r>
          </a:p>
          <a:p>
            <a:pPr marL="0" indent="0">
              <a:buNone/>
            </a:pPr>
            <a:r>
              <a:rPr lang="pt-BR" dirty="0" smtClean="0"/>
              <a:t>     PCl</a:t>
            </a:r>
            <a:r>
              <a:rPr lang="pt-BR" baseline="-25000" dirty="0" smtClean="0"/>
              <a:t>3</a:t>
            </a:r>
            <a:r>
              <a:rPr lang="pt-BR" dirty="0" smtClean="0"/>
              <a:t> </a:t>
            </a:r>
            <a:r>
              <a:rPr lang="pt-BR" dirty="0"/>
              <a:t>+ </a:t>
            </a:r>
            <a:r>
              <a:rPr lang="pt-BR" dirty="0" smtClean="0"/>
              <a:t>2H</a:t>
            </a:r>
            <a:r>
              <a:rPr lang="pt-BR" baseline="-25000" dirty="0" smtClean="0"/>
              <a:t>2</a:t>
            </a:r>
            <a:r>
              <a:rPr lang="pt-BR" dirty="0" smtClean="0"/>
              <a:t>O---</a:t>
            </a:r>
            <a:r>
              <a:rPr lang="pt-BR" dirty="0" smtClean="0">
                <a:sym typeface="Wingdings" panose="05000000000000000000" pitchFamily="2" charset="2"/>
              </a:rPr>
              <a:t>&gt;</a:t>
            </a:r>
            <a:r>
              <a:rPr lang="pt-BR" dirty="0" smtClean="0"/>
              <a:t>H</a:t>
            </a:r>
            <a:r>
              <a:rPr lang="pt-BR" baseline="-25000" dirty="0" smtClean="0"/>
              <a:t>3</a:t>
            </a:r>
            <a:r>
              <a:rPr lang="pt-BR" dirty="0" smtClean="0"/>
              <a:t>PO</a:t>
            </a:r>
            <a:r>
              <a:rPr lang="pt-BR" baseline="-25000" dirty="0" smtClean="0"/>
              <a:t>3</a:t>
            </a:r>
            <a:r>
              <a:rPr lang="pt-BR" dirty="0" smtClean="0"/>
              <a:t> </a:t>
            </a:r>
            <a:r>
              <a:rPr lang="pt-BR" dirty="0"/>
              <a:t>+ 3HCl</a:t>
            </a:r>
          </a:p>
          <a:p>
            <a:r>
              <a:rPr lang="en-US" dirty="0"/>
              <a:t>It reacts with organic compounds containing –OH group such </a:t>
            </a:r>
            <a:r>
              <a:rPr lang="en-US" dirty="0" smtClean="0"/>
              <a:t>as CH</a:t>
            </a:r>
            <a:r>
              <a:rPr lang="en-US" baseline="-25000" dirty="0" smtClean="0"/>
              <a:t>3</a:t>
            </a:r>
            <a:r>
              <a:rPr lang="en-US" dirty="0" smtClean="0"/>
              <a:t>COOH</a:t>
            </a:r>
            <a:r>
              <a:rPr lang="en-US" dirty="0"/>
              <a:t>, C</a:t>
            </a:r>
            <a:r>
              <a:rPr lang="en-US" baseline="-25000" dirty="0"/>
              <a:t>2</a:t>
            </a:r>
            <a:r>
              <a:rPr lang="en-US" dirty="0"/>
              <a:t>H</a:t>
            </a:r>
            <a:r>
              <a:rPr lang="en-US" baseline="-25000" dirty="0"/>
              <a:t>5</a:t>
            </a:r>
            <a:r>
              <a:rPr lang="en-US" dirty="0"/>
              <a:t>OH.</a:t>
            </a:r>
          </a:p>
          <a:p>
            <a:pPr marL="0" indent="0">
              <a:buNone/>
            </a:pPr>
            <a:r>
              <a:rPr lang="en-US" dirty="0"/>
              <a:t> </a:t>
            </a:r>
            <a:r>
              <a:rPr lang="en-US" dirty="0" smtClean="0"/>
              <a:t>    3CH</a:t>
            </a:r>
            <a:r>
              <a:rPr lang="en-US" baseline="-25000" dirty="0" smtClean="0"/>
              <a:t>3</a:t>
            </a:r>
            <a:r>
              <a:rPr lang="en-US" dirty="0" smtClean="0"/>
              <a:t>COOH </a:t>
            </a:r>
            <a:r>
              <a:rPr lang="en-US" dirty="0"/>
              <a:t>+ </a:t>
            </a:r>
            <a:r>
              <a:rPr lang="en-US" dirty="0" smtClean="0"/>
              <a:t>PCl</a:t>
            </a:r>
            <a:r>
              <a:rPr lang="en-US" baseline="-25000" dirty="0" smtClean="0"/>
              <a:t>3</a:t>
            </a:r>
            <a:r>
              <a:rPr lang="en-US" dirty="0" smtClean="0"/>
              <a:t>-----</a:t>
            </a:r>
            <a:r>
              <a:rPr lang="en-US" dirty="0" smtClean="0">
                <a:sym typeface="Wingdings" panose="05000000000000000000" pitchFamily="2" charset="2"/>
              </a:rPr>
              <a:t>&gt;</a:t>
            </a:r>
            <a:r>
              <a:rPr lang="en-US" dirty="0" smtClean="0"/>
              <a:t> 3CH</a:t>
            </a:r>
            <a:r>
              <a:rPr lang="en-US" baseline="-25000" dirty="0" smtClean="0"/>
              <a:t>3</a:t>
            </a:r>
            <a:r>
              <a:rPr lang="en-US" dirty="0" smtClean="0"/>
              <a:t>COCl </a:t>
            </a:r>
            <a:r>
              <a:rPr lang="en-US" dirty="0"/>
              <a:t>+ </a:t>
            </a:r>
            <a:r>
              <a:rPr lang="en-US" dirty="0" smtClean="0"/>
              <a:t>H</a:t>
            </a:r>
            <a:r>
              <a:rPr lang="en-US" baseline="-25000" dirty="0" smtClean="0"/>
              <a:t>3</a:t>
            </a:r>
            <a:r>
              <a:rPr lang="en-US" dirty="0" smtClean="0"/>
              <a:t> PO</a:t>
            </a:r>
            <a:r>
              <a:rPr lang="en-US" baseline="-25000" dirty="0" smtClean="0"/>
              <a:t>3</a:t>
            </a:r>
            <a:endParaRPr lang="en-US" dirty="0" smtClean="0"/>
          </a:p>
          <a:p>
            <a:pPr marL="0" indent="0">
              <a:buNone/>
            </a:pPr>
            <a:r>
              <a:rPr lang="pt-BR" dirty="0" smtClean="0"/>
              <a:t>     3C</a:t>
            </a:r>
            <a:r>
              <a:rPr lang="pt-BR" baseline="-25000" dirty="0" smtClean="0"/>
              <a:t>2</a:t>
            </a:r>
            <a:r>
              <a:rPr lang="pt-BR" dirty="0" smtClean="0"/>
              <a:t>H</a:t>
            </a:r>
            <a:r>
              <a:rPr lang="pt-BR" baseline="-25000" dirty="0" smtClean="0"/>
              <a:t>5</a:t>
            </a:r>
            <a:r>
              <a:rPr lang="pt-BR" dirty="0" smtClean="0"/>
              <a:t>OH + PCl</a:t>
            </a:r>
            <a:r>
              <a:rPr lang="pt-BR" baseline="-25000" dirty="0" smtClean="0"/>
              <a:t>3</a:t>
            </a:r>
            <a:r>
              <a:rPr lang="pt-BR" dirty="0" smtClean="0"/>
              <a:t> --</a:t>
            </a:r>
            <a:r>
              <a:rPr lang="pt-BR" dirty="0" smtClean="0">
                <a:sym typeface="Wingdings" panose="05000000000000000000" pitchFamily="2" charset="2"/>
              </a:rPr>
              <a:t>&gt;</a:t>
            </a:r>
            <a:r>
              <a:rPr lang="pt-BR" dirty="0" smtClean="0"/>
              <a:t> 3C</a:t>
            </a:r>
            <a:r>
              <a:rPr lang="pt-BR" baseline="-25000" dirty="0" smtClean="0"/>
              <a:t>2</a:t>
            </a:r>
            <a:r>
              <a:rPr lang="pt-BR" dirty="0" smtClean="0"/>
              <a:t>H</a:t>
            </a:r>
            <a:r>
              <a:rPr lang="pt-BR" baseline="-25000" dirty="0" smtClean="0"/>
              <a:t>5</a:t>
            </a:r>
            <a:r>
              <a:rPr lang="pt-BR" dirty="0" smtClean="0"/>
              <a:t>Cl + H</a:t>
            </a:r>
            <a:r>
              <a:rPr lang="pt-BR" baseline="-25000" dirty="0" smtClean="0"/>
              <a:t>3</a:t>
            </a:r>
            <a:r>
              <a:rPr lang="pt-BR" dirty="0" smtClean="0"/>
              <a:t>PO</a:t>
            </a:r>
            <a:r>
              <a:rPr lang="pt-BR" baseline="-25000" dirty="0" smtClean="0"/>
              <a:t>3</a:t>
            </a:r>
          </a:p>
          <a:p>
            <a:pPr marL="0" indent="0">
              <a:buNone/>
            </a:pPr>
            <a:r>
              <a:rPr lang="pt-BR" b="1" u="sng" dirty="0" smtClean="0"/>
              <a:t>Structure</a:t>
            </a:r>
            <a:r>
              <a:rPr lang="pt-BR" dirty="0" smtClean="0"/>
              <a:t> :   Central atom P is sp</a:t>
            </a:r>
            <a:r>
              <a:rPr lang="pt-BR" baseline="30000" dirty="0" smtClean="0"/>
              <a:t>3</a:t>
            </a:r>
            <a:r>
              <a:rPr lang="pt-BR" dirty="0" smtClean="0"/>
              <a:t> hybridised,one lp on P atom, so that this molecule is pyramidal in shape.</a:t>
            </a:r>
            <a:endParaRPr lang="pt-BR" baseline="-25000" dirty="0" smtClean="0"/>
          </a:p>
          <a:p>
            <a:pPr marL="0" indent="0">
              <a:buNone/>
            </a:pPr>
            <a:endParaRPr lang="en-US" dirty="0"/>
          </a:p>
        </p:txBody>
      </p:sp>
      <p:sp>
        <p:nvSpPr>
          <p:cNvPr id="4" name="AutoShape 2" descr="Draw Structure and Write Geometry of Pcl3 and Pcl5. - Chemistry ..."/>
          <p:cNvSpPr>
            <a:spLocks noChangeAspect="1" noChangeArrowheads="1"/>
          </p:cNvSpPr>
          <p:nvPr/>
        </p:nvSpPr>
        <p:spPr bwMode="auto">
          <a:xfrm>
            <a:off x="155575" y="30479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Draw Structure and Write Geometry of Pcl3 and Pcl5. - Chemistry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0" name="Picture 6" descr="Explain the non linear shape of H2S and non planar shape of PCl3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67769" y="2210486"/>
            <a:ext cx="2192210" cy="231696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CL3 Molecular Electron Geometry, Lewis Structure, Bond Angles and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9660" y="4377267"/>
            <a:ext cx="1184342" cy="1337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32381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Compounds of Phosphorus </a:t>
            </a:r>
            <a:br>
              <a:rPr lang="en-US" dirty="0" smtClean="0"/>
            </a:br>
            <a:r>
              <a:rPr lang="en-US" dirty="0"/>
              <a:t> </a:t>
            </a:r>
            <a:r>
              <a:rPr lang="en-US" dirty="0" smtClean="0"/>
              <a:t>        (</a:t>
            </a:r>
            <a:r>
              <a:rPr lang="en-US" dirty="0" smtClean="0">
                <a:solidFill>
                  <a:srgbClr val="00B0F0"/>
                </a:solidFill>
              </a:rPr>
              <a:t>Phosphorus </a:t>
            </a:r>
            <a:r>
              <a:rPr lang="en-US" dirty="0" err="1" smtClean="0">
                <a:solidFill>
                  <a:srgbClr val="00B0F0"/>
                </a:solidFill>
              </a:rPr>
              <a:t>pentachloride</a:t>
            </a:r>
            <a:r>
              <a:rPr lang="en-US" dirty="0" smtClean="0">
                <a:solidFill>
                  <a:srgbClr val="00B0F0"/>
                </a:solidFill>
              </a:rPr>
              <a:t>)</a:t>
            </a:r>
            <a:endParaRPr lang="en-US" dirty="0"/>
          </a:p>
        </p:txBody>
      </p:sp>
      <p:sp>
        <p:nvSpPr>
          <p:cNvPr id="3" name="Content Placeholder 2"/>
          <p:cNvSpPr>
            <a:spLocks noGrp="1"/>
          </p:cNvSpPr>
          <p:nvPr>
            <p:ph idx="1"/>
          </p:nvPr>
        </p:nvSpPr>
        <p:spPr>
          <a:xfrm>
            <a:off x="677334" y="1761067"/>
            <a:ext cx="8720666" cy="4622800"/>
          </a:xfrm>
        </p:spPr>
        <p:txBody>
          <a:bodyPr>
            <a:normAutofit fontScale="92500" lnSpcReduction="20000"/>
          </a:bodyPr>
          <a:lstStyle/>
          <a:p>
            <a:r>
              <a:rPr lang="en-US" b="1" u="sng" dirty="0" smtClean="0"/>
              <a:t>Preparation</a:t>
            </a:r>
            <a:r>
              <a:rPr lang="en-US" dirty="0" smtClean="0"/>
              <a:t> : </a:t>
            </a:r>
            <a:r>
              <a:rPr lang="en-US" dirty="0"/>
              <a:t>Phosphorus </a:t>
            </a:r>
            <a:r>
              <a:rPr lang="en-US" dirty="0" err="1"/>
              <a:t>pentachloride</a:t>
            </a:r>
            <a:r>
              <a:rPr lang="en-US" dirty="0"/>
              <a:t> is prepared by the reaction of white</a:t>
            </a:r>
          </a:p>
          <a:p>
            <a:pPr marL="1828800" indent="0">
              <a:buNone/>
            </a:pPr>
            <a:r>
              <a:rPr lang="en-US" dirty="0" smtClean="0"/>
              <a:t>phosphorus </a:t>
            </a:r>
            <a:r>
              <a:rPr lang="en-US" dirty="0"/>
              <a:t>with excess of dry </a:t>
            </a:r>
            <a:r>
              <a:rPr lang="en-US" dirty="0" smtClean="0"/>
              <a:t>chlorine or by the action of </a:t>
            </a:r>
            <a:r>
              <a:rPr lang="en-US" dirty="0" err="1" smtClean="0"/>
              <a:t>thionilcholoride</a:t>
            </a:r>
            <a:r>
              <a:rPr lang="en-US" dirty="0" smtClean="0"/>
              <a:t> (SO</a:t>
            </a:r>
            <a:r>
              <a:rPr lang="en-US" baseline="-25000" dirty="0" smtClean="0"/>
              <a:t>2</a:t>
            </a:r>
            <a:r>
              <a:rPr lang="en-US" dirty="0" smtClean="0"/>
              <a:t>Cl</a:t>
            </a:r>
            <a:r>
              <a:rPr lang="en-US" baseline="-25000" dirty="0" smtClean="0"/>
              <a:t>2</a:t>
            </a:r>
            <a:r>
              <a:rPr lang="en-US" dirty="0" smtClean="0"/>
              <a:t>) on white phosphorus. </a:t>
            </a:r>
            <a:endParaRPr lang="en-US" dirty="0"/>
          </a:p>
          <a:p>
            <a:pPr marL="401638" indent="0">
              <a:buNone/>
            </a:pPr>
            <a:r>
              <a:rPr lang="en-US" dirty="0" smtClean="0"/>
              <a:t>                     P</a:t>
            </a:r>
            <a:r>
              <a:rPr lang="en-US" baseline="-25000" dirty="0" smtClean="0"/>
              <a:t>4</a:t>
            </a:r>
            <a:r>
              <a:rPr lang="en-US" dirty="0" smtClean="0"/>
              <a:t> </a:t>
            </a:r>
            <a:r>
              <a:rPr lang="en-US" dirty="0"/>
              <a:t>+10Cl</a:t>
            </a:r>
            <a:r>
              <a:rPr lang="en-US" baseline="-25000" dirty="0"/>
              <a:t>2</a:t>
            </a:r>
            <a:r>
              <a:rPr lang="en-US" dirty="0"/>
              <a:t> </a:t>
            </a:r>
            <a:r>
              <a:rPr lang="en-US" dirty="0" smtClean="0"/>
              <a:t>-----</a:t>
            </a:r>
            <a:r>
              <a:rPr lang="en-US" dirty="0" smtClean="0">
                <a:sym typeface="Wingdings" panose="05000000000000000000" pitchFamily="2" charset="2"/>
              </a:rPr>
              <a:t>&gt;</a:t>
            </a:r>
            <a:r>
              <a:rPr lang="en-US" dirty="0" smtClean="0"/>
              <a:t> 4PCl</a:t>
            </a:r>
            <a:r>
              <a:rPr lang="en-US" baseline="-25000" dirty="0" smtClean="0"/>
              <a:t>5</a:t>
            </a:r>
          </a:p>
          <a:p>
            <a:pPr marL="401638" indent="0">
              <a:buNone/>
            </a:pPr>
            <a:r>
              <a:rPr lang="en-US" baseline="-25000" dirty="0" smtClean="0"/>
              <a:t>                               </a:t>
            </a:r>
            <a:r>
              <a:rPr lang="en-US" dirty="0" smtClean="0"/>
              <a:t>P</a:t>
            </a:r>
            <a:r>
              <a:rPr lang="en-US" baseline="-25000" dirty="0" smtClean="0"/>
              <a:t>4</a:t>
            </a:r>
            <a:r>
              <a:rPr lang="en-US" dirty="0" smtClean="0"/>
              <a:t> + 10 SOCl</a:t>
            </a:r>
            <a:r>
              <a:rPr lang="en-US" baseline="-25000" dirty="0" smtClean="0"/>
              <a:t>2</a:t>
            </a:r>
            <a:r>
              <a:rPr lang="en-US" dirty="0" smtClean="0"/>
              <a:t> --</a:t>
            </a:r>
            <a:r>
              <a:rPr lang="en-US" dirty="0" smtClean="0">
                <a:sym typeface="Wingdings" panose="05000000000000000000" pitchFamily="2" charset="2"/>
              </a:rPr>
              <a:t>--&gt; 4PCl</a:t>
            </a:r>
            <a:r>
              <a:rPr lang="en-US" baseline="-25000" dirty="0" smtClean="0">
                <a:sym typeface="Wingdings" panose="05000000000000000000" pitchFamily="2" charset="2"/>
              </a:rPr>
              <a:t>5</a:t>
            </a:r>
            <a:r>
              <a:rPr lang="en-US" dirty="0" smtClean="0">
                <a:sym typeface="Wingdings" panose="05000000000000000000" pitchFamily="2" charset="2"/>
              </a:rPr>
              <a:t> + 10 SO</a:t>
            </a:r>
            <a:r>
              <a:rPr lang="en-US" baseline="-25000" dirty="0" smtClean="0">
                <a:sym typeface="Wingdings" panose="05000000000000000000" pitchFamily="2" charset="2"/>
              </a:rPr>
              <a:t>2</a:t>
            </a:r>
            <a:endParaRPr lang="en-US" dirty="0" smtClean="0">
              <a:sym typeface="Wingdings" panose="05000000000000000000" pitchFamily="2" charset="2"/>
            </a:endParaRPr>
          </a:p>
          <a:p>
            <a:r>
              <a:rPr lang="en-US" b="1" u="sng" dirty="0" smtClean="0"/>
              <a:t>Properties</a:t>
            </a:r>
            <a:r>
              <a:rPr lang="en-US" dirty="0" smtClean="0"/>
              <a:t> : </a:t>
            </a:r>
            <a:r>
              <a:rPr lang="en-US" i="1" dirty="0"/>
              <a:t>Properties</a:t>
            </a:r>
          </a:p>
          <a:p>
            <a:r>
              <a:rPr lang="en-US" dirty="0"/>
              <a:t>PCl</a:t>
            </a:r>
            <a:r>
              <a:rPr lang="en-US" baseline="-25000" dirty="0"/>
              <a:t>5</a:t>
            </a:r>
            <a:r>
              <a:rPr lang="en-US" dirty="0"/>
              <a:t> is a yellowish white powder and in moist air, it hydrolyses </a:t>
            </a:r>
            <a:r>
              <a:rPr lang="en-US" dirty="0" smtClean="0"/>
              <a:t>to POCl</a:t>
            </a:r>
            <a:r>
              <a:rPr lang="en-US" baseline="-25000" dirty="0" smtClean="0"/>
              <a:t>3</a:t>
            </a:r>
            <a:r>
              <a:rPr lang="en-US" dirty="0" smtClean="0"/>
              <a:t> </a:t>
            </a:r>
            <a:r>
              <a:rPr lang="en-US" dirty="0"/>
              <a:t>and finally gets converted to phosphoric </a:t>
            </a:r>
            <a:r>
              <a:rPr lang="en-US" dirty="0" smtClean="0"/>
              <a:t>acid(H</a:t>
            </a:r>
            <a:r>
              <a:rPr lang="en-US" baseline="-25000" dirty="0" smtClean="0"/>
              <a:t>3</a:t>
            </a:r>
            <a:r>
              <a:rPr lang="en-US" dirty="0" smtClean="0"/>
              <a:t>PO</a:t>
            </a:r>
            <a:r>
              <a:rPr lang="en-US" baseline="-25000" dirty="0" smtClean="0"/>
              <a:t>3</a:t>
            </a:r>
            <a:r>
              <a:rPr lang="en-US" dirty="0" smtClean="0"/>
              <a:t>).</a:t>
            </a:r>
            <a:endParaRPr lang="en-US" dirty="0"/>
          </a:p>
          <a:p>
            <a:pPr marL="0" indent="0">
              <a:buNone/>
            </a:pPr>
            <a:r>
              <a:rPr lang="pt-BR" dirty="0"/>
              <a:t> </a:t>
            </a:r>
            <a:r>
              <a:rPr lang="pt-BR" dirty="0" smtClean="0"/>
              <a:t>       PCl</a:t>
            </a:r>
            <a:r>
              <a:rPr lang="pt-BR" baseline="-25000" dirty="0" smtClean="0"/>
              <a:t>5</a:t>
            </a:r>
            <a:r>
              <a:rPr lang="pt-BR" dirty="0" smtClean="0"/>
              <a:t> </a:t>
            </a:r>
            <a:r>
              <a:rPr lang="pt-BR" dirty="0"/>
              <a:t>+ </a:t>
            </a:r>
            <a:r>
              <a:rPr lang="pt-BR" dirty="0" smtClean="0"/>
              <a:t>H</a:t>
            </a:r>
            <a:r>
              <a:rPr lang="pt-BR" baseline="-25000" dirty="0" smtClean="0"/>
              <a:t>2</a:t>
            </a:r>
            <a:r>
              <a:rPr lang="pt-BR" dirty="0" smtClean="0"/>
              <a:t>O -----</a:t>
            </a:r>
            <a:r>
              <a:rPr lang="pt-BR" dirty="0" smtClean="0">
                <a:sym typeface="Wingdings" panose="05000000000000000000" pitchFamily="2" charset="2"/>
              </a:rPr>
              <a:t>&gt;</a:t>
            </a:r>
            <a:r>
              <a:rPr lang="pt-BR" dirty="0" smtClean="0"/>
              <a:t> POCl</a:t>
            </a:r>
            <a:r>
              <a:rPr lang="pt-BR" baseline="-25000" dirty="0" smtClean="0"/>
              <a:t>3</a:t>
            </a:r>
            <a:r>
              <a:rPr lang="pt-BR" dirty="0" smtClean="0"/>
              <a:t> </a:t>
            </a:r>
            <a:r>
              <a:rPr lang="pt-BR" dirty="0"/>
              <a:t>+ 2HCl</a:t>
            </a:r>
          </a:p>
          <a:p>
            <a:pPr marL="0" indent="0">
              <a:buNone/>
            </a:pPr>
            <a:r>
              <a:rPr lang="pt-BR" dirty="0"/>
              <a:t> </a:t>
            </a:r>
            <a:r>
              <a:rPr lang="pt-BR" dirty="0" smtClean="0"/>
              <a:t>       POCl</a:t>
            </a:r>
            <a:r>
              <a:rPr lang="pt-BR" baseline="-25000" dirty="0" smtClean="0"/>
              <a:t>3</a:t>
            </a:r>
            <a:r>
              <a:rPr lang="pt-BR" dirty="0" smtClean="0"/>
              <a:t> </a:t>
            </a:r>
            <a:r>
              <a:rPr lang="pt-BR" dirty="0"/>
              <a:t>+ </a:t>
            </a:r>
            <a:r>
              <a:rPr lang="pt-BR" dirty="0" smtClean="0"/>
              <a:t>3H</a:t>
            </a:r>
            <a:r>
              <a:rPr lang="pt-BR" baseline="-25000" dirty="0" smtClean="0"/>
              <a:t>2</a:t>
            </a:r>
            <a:r>
              <a:rPr lang="pt-BR" dirty="0" smtClean="0"/>
              <a:t>O ---</a:t>
            </a:r>
            <a:r>
              <a:rPr lang="pt-BR" dirty="0" smtClean="0">
                <a:sym typeface="Wingdings" panose="05000000000000000000" pitchFamily="2" charset="2"/>
              </a:rPr>
              <a:t>&gt;</a:t>
            </a:r>
            <a:r>
              <a:rPr lang="pt-BR" dirty="0" smtClean="0"/>
              <a:t>H</a:t>
            </a:r>
            <a:r>
              <a:rPr lang="pt-BR" baseline="-25000" dirty="0" smtClean="0"/>
              <a:t>3</a:t>
            </a:r>
            <a:r>
              <a:rPr lang="pt-BR" dirty="0" smtClean="0"/>
              <a:t>PO</a:t>
            </a:r>
            <a:r>
              <a:rPr lang="pt-BR" baseline="-25000" dirty="0" smtClean="0"/>
              <a:t>4</a:t>
            </a:r>
            <a:r>
              <a:rPr lang="pt-BR" dirty="0" smtClean="0"/>
              <a:t> </a:t>
            </a:r>
            <a:r>
              <a:rPr lang="pt-BR" dirty="0"/>
              <a:t>+ 3HCl</a:t>
            </a:r>
          </a:p>
          <a:p>
            <a:r>
              <a:rPr lang="en-US" dirty="0"/>
              <a:t>When heated, it sublimes but decomposes on stronger </a:t>
            </a:r>
            <a:r>
              <a:rPr lang="en-US" dirty="0" smtClean="0"/>
              <a:t>heating.</a:t>
            </a:r>
            <a:endParaRPr lang="en-US" dirty="0"/>
          </a:p>
          <a:p>
            <a:pPr marL="0" indent="0">
              <a:buNone/>
            </a:pPr>
            <a:r>
              <a:rPr lang="da-DK" dirty="0"/>
              <a:t> </a:t>
            </a:r>
            <a:r>
              <a:rPr lang="da-DK" dirty="0" smtClean="0"/>
              <a:t>       PCl</a:t>
            </a:r>
            <a:r>
              <a:rPr lang="da-DK" baseline="-25000" dirty="0" smtClean="0"/>
              <a:t>5</a:t>
            </a:r>
            <a:r>
              <a:rPr lang="da-DK" dirty="0" smtClean="0"/>
              <a:t> ------</a:t>
            </a:r>
            <a:r>
              <a:rPr lang="da-DK" dirty="0" smtClean="0">
                <a:sym typeface="Wingdings" panose="05000000000000000000" pitchFamily="2" charset="2"/>
              </a:rPr>
              <a:t>&gt;</a:t>
            </a:r>
            <a:r>
              <a:rPr lang="da-DK" dirty="0" smtClean="0"/>
              <a:t> PCl</a:t>
            </a:r>
            <a:r>
              <a:rPr lang="da-DK" baseline="-25000" dirty="0" smtClean="0"/>
              <a:t>3</a:t>
            </a:r>
            <a:r>
              <a:rPr lang="da-DK" dirty="0" smtClean="0"/>
              <a:t> </a:t>
            </a:r>
            <a:r>
              <a:rPr lang="da-DK" dirty="0"/>
              <a:t>+ </a:t>
            </a:r>
            <a:r>
              <a:rPr lang="da-DK" dirty="0" smtClean="0"/>
              <a:t>Cl</a:t>
            </a:r>
            <a:r>
              <a:rPr lang="da-DK" baseline="-25000" dirty="0" smtClean="0"/>
              <a:t>2</a:t>
            </a:r>
            <a:endParaRPr lang="da-DK" dirty="0"/>
          </a:p>
          <a:p>
            <a:r>
              <a:rPr lang="en-US" dirty="0"/>
              <a:t>It reacts with organic compounds containing –OH group </a:t>
            </a:r>
            <a:r>
              <a:rPr lang="en-US" dirty="0" smtClean="0"/>
              <a:t>converting them </a:t>
            </a:r>
            <a:r>
              <a:rPr lang="en-US" dirty="0"/>
              <a:t>to </a:t>
            </a:r>
            <a:r>
              <a:rPr lang="en-US" dirty="0" err="1"/>
              <a:t>chloro</a:t>
            </a:r>
            <a:r>
              <a:rPr lang="en-US" dirty="0"/>
              <a:t> </a:t>
            </a:r>
            <a:r>
              <a:rPr lang="en-US" dirty="0" smtClean="0"/>
              <a:t>derivatives.</a:t>
            </a:r>
            <a:endParaRPr lang="pt-BR" dirty="0" smtClean="0"/>
          </a:p>
          <a:p>
            <a:pPr marL="0" indent="0">
              <a:buNone/>
            </a:pPr>
            <a:r>
              <a:rPr lang="en-US" dirty="0"/>
              <a:t> </a:t>
            </a:r>
            <a:r>
              <a:rPr lang="en-US" dirty="0" smtClean="0"/>
              <a:t>       CH</a:t>
            </a:r>
            <a:r>
              <a:rPr lang="en-US" baseline="-25000" dirty="0" smtClean="0"/>
              <a:t>3</a:t>
            </a:r>
            <a:r>
              <a:rPr lang="en-US" dirty="0" smtClean="0"/>
              <a:t>COOH </a:t>
            </a:r>
            <a:r>
              <a:rPr lang="en-US" dirty="0"/>
              <a:t>+ </a:t>
            </a:r>
            <a:r>
              <a:rPr lang="en-US" dirty="0" smtClean="0"/>
              <a:t>PCl</a:t>
            </a:r>
            <a:r>
              <a:rPr lang="en-US" baseline="-25000" dirty="0" smtClean="0"/>
              <a:t>5</a:t>
            </a:r>
            <a:r>
              <a:rPr lang="en-US" dirty="0" smtClean="0"/>
              <a:t> ----</a:t>
            </a:r>
            <a:r>
              <a:rPr lang="en-US" dirty="0" smtClean="0">
                <a:sym typeface="Wingdings" panose="05000000000000000000" pitchFamily="2" charset="2"/>
              </a:rPr>
              <a:t>&gt;</a:t>
            </a:r>
            <a:r>
              <a:rPr lang="en-US" dirty="0" smtClean="0"/>
              <a:t>CH</a:t>
            </a:r>
            <a:r>
              <a:rPr lang="en-US" baseline="-25000" dirty="0" smtClean="0"/>
              <a:t>3</a:t>
            </a:r>
            <a:r>
              <a:rPr lang="en-US" dirty="0" smtClean="0"/>
              <a:t>COCl </a:t>
            </a:r>
            <a:r>
              <a:rPr lang="en-US" dirty="0"/>
              <a:t>+ </a:t>
            </a:r>
            <a:r>
              <a:rPr lang="en-US" dirty="0" smtClean="0"/>
              <a:t>POCl</a:t>
            </a:r>
            <a:r>
              <a:rPr lang="en-US" baseline="-25000" dirty="0" smtClean="0"/>
              <a:t>3</a:t>
            </a:r>
            <a:r>
              <a:rPr lang="en-US" dirty="0" smtClean="0"/>
              <a:t> </a:t>
            </a:r>
            <a:r>
              <a:rPr lang="en-US" dirty="0"/>
              <a:t>+</a:t>
            </a:r>
            <a:r>
              <a:rPr lang="en-US" dirty="0" err="1"/>
              <a:t>HCl</a:t>
            </a:r>
            <a:endParaRPr lang="en-US" dirty="0"/>
          </a:p>
          <a:p>
            <a:endParaRPr lang="en-US" b="1" u="sng"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584697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Structure of PCl</a:t>
            </a:r>
            <a:r>
              <a:rPr lang="en-US" baseline="-25000" dirty="0" smtClean="0"/>
              <a:t>5</a:t>
            </a:r>
            <a:endParaRPr lang="en-US" dirty="0"/>
          </a:p>
        </p:txBody>
      </p:sp>
      <p:pic>
        <p:nvPicPr>
          <p:cNvPr id="2052" name="Picture 4" descr="draw structure and write geometry of pcl3 and PCL5?? - Brainly.i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2440" y="1270000"/>
            <a:ext cx="1647825" cy="23241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Diagram 4"/>
          <p:cNvGraphicFramePr/>
          <p:nvPr>
            <p:extLst>
              <p:ext uri="{D42A27DB-BD31-4B8C-83A1-F6EECF244321}">
                <p14:modId xmlns:p14="http://schemas.microsoft.com/office/powerpoint/2010/main" val="4058166333"/>
              </p:ext>
            </p:extLst>
          </p:nvPr>
        </p:nvGraphicFramePr>
        <p:xfrm>
          <a:off x="2633133" y="1651000"/>
          <a:ext cx="7238999" cy="47074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041918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Oxoacids</a:t>
            </a:r>
            <a:r>
              <a:rPr lang="en-US" dirty="0" smtClean="0"/>
              <a:t> of Phosphorus</a:t>
            </a:r>
            <a:endParaRPr lang="en-US" dirty="0"/>
          </a:p>
        </p:txBody>
      </p:sp>
      <p:sp>
        <p:nvSpPr>
          <p:cNvPr id="7" name="Content Placeholder 6"/>
          <p:cNvSpPr>
            <a:spLocks noGrp="1"/>
          </p:cNvSpPr>
          <p:nvPr>
            <p:ph idx="1"/>
          </p:nvPr>
        </p:nvSpPr>
        <p:spPr>
          <a:xfrm>
            <a:off x="3826932" y="2160589"/>
            <a:ext cx="5447069" cy="3880773"/>
          </a:xfrm>
        </p:spPr>
        <p:txBody>
          <a:bodyPr/>
          <a:lstStyle/>
          <a:p>
            <a:r>
              <a:rPr lang="en-US" dirty="0"/>
              <a:t>Phosphorus forms a number of </a:t>
            </a:r>
            <a:r>
              <a:rPr lang="en-US" dirty="0" err="1"/>
              <a:t>oxoacids</a:t>
            </a:r>
            <a:r>
              <a:rPr lang="en-US" dirty="0" smtClean="0"/>
              <a:t>.</a:t>
            </a:r>
            <a:endParaRPr lang="en-US" dirty="0"/>
          </a:p>
          <a:p>
            <a:r>
              <a:rPr lang="en-US" dirty="0" smtClean="0"/>
              <a:t>In </a:t>
            </a:r>
            <a:r>
              <a:rPr lang="en-US" dirty="0" err="1"/>
              <a:t>oxoacids</a:t>
            </a:r>
            <a:r>
              <a:rPr lang="en-US" dirty="0"/>
              <a:t> phosphorus is </a:t>
            </a:r>
            <a:r>
              <a:rPr lang="en-US" dirty="0" err="1"/>
              <a:t>tetrahedrally</a:t>
            </a:r>
            <a:r>
              <a:rPr lang="en-US" dirty="0"/>
              <a:t> surrounded by other atoms.</a:t>
            </a:r>
          </a:p>
          <a:p>
            <a:r>
              <a:rPr lang="en-US" dirty="0"/>
              <a:t>All these acids contain at least one P=O bond and one P–OH bond</a:t>
            </a:r>
            <a:r>
              <a:rPr lang="en-US" dirty="0" smtClean="0"/>
              <a:t>.</a:t>
            </a:r>
            <a:endParaRPr lang="en-US" dirty="0"/>
          </a:p>
          <a:p>
            <a:r>
              <a:rPr lang="en-US" dirty="0" smtClean="0"/>
              <a:t>The H atoms connected to O-atom are metal replaceable decide the basicity of acid.</a:t>
            </a:r>
          </a:p>
          <a:p>
            <a:r>
              <a:rPr lang="en-US" dirty="0" smtClean="0"/>
              <a:t>The H atom connected directly with P atom decide its reducing nature.</a:t>
            </a:r>
            <a:endParaRPr lang="en-US" dirty="0"/>
          </a:p>
        </p:txBody>
      </p:sp>
      <p:sp>
        <p:nvSpPr>
          <p:cNvPr id="5" name="AutoShape 4" descr="Phosphorus acid - Wikipedi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78" name="Picture 6" descr="Oxoacids Of Phosphorus | Preparation Of Oxoacids Of Phosphor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2108" y="1500399"/>
            <a:ext cx="2816226" cy="19293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2121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Occurrence:</a:t>
            </a:r>
            <a:endParaRPr lang="en-US" dirty="0"/>
          </a:p>
        </p:txBody>
      </p:sp>
      <p:sp>
        <p:nvSpPr>
          <p:cNvPr id="3" name="Content Placeholder 2"/>
          <p:cNvSpPr>
            <a:spLocks noGrp="1"/>
          </p:cNvSpPr>
          <p:nvPr>
            <p:ph idx="1"/>
          </p:nvPr>
        </p:nvSpPr>
        <p:spPr/>
        <p:txBody>
          <a:bodyPr/>
          <a:lstStyle/>
          <a:p>
            <a:r>
              <a:rPr lang="en-US" dirty="0"/>
              <a:t>Molecular nitrogen comprises 78% by volume of the atmosphere.</a:t>
            </a:r>
          </a:p>
          <a:p>
            <a:r>
              <a:rPr lang="en-US" dirty="0"/>
              <a:t>In the earth’s crust, it occurs as sodium nitrate, NaNO3 (called Chile</a:t>
            </a:r>
          </a:p>
          <a:p>
            <a:pPr marL="0" indent="0">
              <a:buNone/>
            </a:pPr>
            <a:r>
              <a:rPr lang="en-US" dirty="0" smtClean="0"/>
              <a:t>   </a:t>
            </a:r>
            <a:r>
              <a:rPr lang="en-US" dirty="0" err="1" smtClean="0"/>
              <a:t>saltpetre</a:t>
            </a:r>
            <a:r>
              <a:rPr lang="en-US" dirty="0"/>
              <a:t>) and potassium nitrate (Indian </a:t>
            </a:r>
            <a:r>
              <a:rPr lang="en-US" dirty="0" err="1"/>
              <a:t>saltpetre</a:t>
            </a:r>
            <a:r>
              <a:rPr lang="en-US" dirty="0"/>
              <a:t>). It is found in the</a:t>
            </a:r>
          </a:p>
          <a:p>
            <a:pPr marL="0" indent="0">
              <a:buNone/>
            </a:pPr>
            <a:r>
              <a:rPr lang="en-US" dirty="0" smtClean="0"/>
              <a:t>   form </a:t>
            </a:r>
            <a:r>
              <a:rPr lang="en-US" dirty="0"/>
              <a:t>of </a:t>
            </a:r>
            <a:r>
              <a:rPr lang="en-US" dirty="0" smtClean="0"/>
              <a:t>proteins </a:t>
            </a:r>
            <a:r>
              <a:rPr lang="en-US" dirty="0"/>
              <a:t>in plants and animals</a:t>
            </a:r>
            <a:r>
              <a:rPr lang="en-US" dirty="0" smtClean="0"/>
              <a:t>.</a:t>
            </a:r>
          </a:p>
          <a:p>
            <a:r>
              <a:rPr lang="en-US" dirty="0" smtClean="0"/>
              <a:t> </a:t>
            </a:r>
            <a:r>
              <a:rPr lang="en-US" dirty="0"/>
              <a:t>Phosphorus occurs in </a:t>
            </a:r>
            <a:r>
              <a:rPr lang="en-US" dirty="0" smtClean="0"/>
              <a:t>minerals </a:t>
            </a:r>
            <a:r>
              <a:rPr lang="en-US" dirty="0"/>
              <a:t>of the apatite </a:t>
            </a:r>
            <a:r>
              <a:rPr lang="en-US" dirty="0" smtClean="0"/>
              <a:t>family. It is </a:t>
            </a:r>
            <a:r>
              <a:rPr lang="en-US" dirty="0"/>
              <a:t>present in bones as well as in living cells. </a:t>
            </a:r>
            <a:r>
              <a:rPr lang="en-US" dirty="0" err="1"/>
              <a:t>Phosphoproteins</a:t>
            </a:r>
            <a:r>
              <a:rPr lang="en-US" dirty="0"/>
              <a:t> are </a:t>
            </a:r>
            <a:r>
              <a:rPr lang="en-US" dirty="0" smtClean="0"/>
              <a:t>present in </a:t>
            </a:r>
            <a:r>
              <a:rPr lang="en-US" dirty="0"/>
              <a:t>milk and </a:t>
            </a:r>
            <a:r>
              <a:rPr lang="en-US" dirty="0" smtClean="0"/>
              <a:t>eggs.</a:t>
            </a:r>
          </a:p>
          <a:p>
            <a:endParaRPr lang="en-US" dirty="0" smtClean="0"/>
          </a:p>
          <a:p>
            <a:endParaRPr lang="en-US" dirty="0"/>
          </a:p>
          <a:p>
            <a:r>
              <a:rPr lang="en-US" dirty="0" smtClean="0"/>
              <a:t>Arsenic</a:t>
            </a:r>
            <a:r>
              <a:rPr lang="en-US" dirty="0"/>
              <a:t>, antimony and bismuth are found mainly </a:t>
            </a:r>
            <a:r>
              <a:rPr lang="en-US" dirty="0" smtClean="0"/>
              <a:t>as </a:t>
            </a:r>
            <a:r>
              <a:rPr lang="en-US" dirty="0" err="1" smtClean="0"/>
              <a:t>sulphide</a:t>
            </a:r>
            <a:r>
              <a:rPr lang="en-US" dirty="0" smtClean="0"/>
              <a:t> </a:t>
            </a:r>
            <a:r>
              <a:rPr lang="en-US" dirty="0"/>
              <a:t>minerals. Moscovium is a synthetic radioactive </a:t>
            </a:r>
            <a:r>
              <a:rPr lang="en-US" dirty="0" smtClean="0"/>
              <a:t>element.</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2118" y="4366053"/>
            <a:ext cx="1310347" cy="867485"/>
          </a:xfrm>
          <a:prstGeom prst="rect">
            <a:avLst/>
          </a:prstGeom>
        </p:spPr>
      </p:pic>
    </p:spTree>
    <p:extLst>
      <p:ext uri="{BB962C8B-B14F-4D97-AF65-F5344CB8AC3E}">
        <p14:creationId xmlns:p14="http://schemas.microsoft.com/office/powerpoint/2010/main" val="2519525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7870649"/>
              </p:ext>
            </p:extLst>
          </p:nvPr>
        </p:nvGraphicFramePr>
        <p:xfrm>
          <a:off x="3335867" y="1879600"/>
          <a:ext cx="3234266" cy="289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1563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Electronic configuration</a:t>
            </a:r>
            <a:endParaRPr lang="en-US" dirty="0"/>
          </a:p>
        </p:txBody>
      </p:sp>
      <p:sp>
        <p:nvSpPr>
          <p:cNvPr id="3" name="Content Placeholder 2"/>
          <p:cNvSpPr>
            <a:spLocks noGrp="1"/>
          </p:cNvSpPr>
          <p:nvPr>
            <p:ph idx="1"/>
          </p:nvPr>
        </p:nvSpPr>
        <p:spPr/>
        <p:txBody>
          <a:bodyPr/>
          <a:lstStyle/>
          <a:p>
            <a:pPr marL="0" indent="0">
              <a:buNone/>
            </a:pPr>
            <a:r>
              <a:rPr lang="en-US" sz="2400" dirty="0">
                <a:latin typeface="Calibri" panose="020F0502020204030204" pitchFamily="34" charset="0"/>
              </a:rPr>
              <a:t>General </a:t>
            </a:r>
            <a:r>
              <a:rPr lang="en-US" sz="2400" dirty="0" smtClean="0">
                <a:latin typeface="Calibri" panose="020F0502020204030204" pitchFamily="34" charset="0"/>
              </a:rPr>
              <a:t>electronic configuration of 15 group elements : ns</a:t>
            </a:r>
            <a:r>
              <a:rPr lang="en-US" sz="2400" baseline="30000" dirty="0" smtClean="0">
                <a:latin typeface="Calibri" panose="020F0502020204030204" pitchFamily="34" charset="0"/>
              </a:rPr>
              <a:t>2</a:t>
            </a:r>
            <a:r>
              <a:rPr lang="en-US" sz="2400" dirty="0" smtClean="0">
                <a:latin typeface="Calibri" panose="020F0502020204030204" pitchFamily="34" charset="0"/>
              </a:rPr>
              <a:t>np</a:t>
            </a:r>
            <a:r>
              <a:rPr lang="en-US" sz="2400" baseline="-25000" dirty="0" smtClean="0">
                <a:latin typeface="Calibri" panose="020F0502020204030204" pitchFamily="34" charset="0"/>
              </a:rPr>
              <a:t>x</a:t>
            </a:r>
            <a:r>
              <a:rPr lang="en-US" sz="2400" baseline="30000" dirty="0" smtClean="0">
                <a:latin typeface="Calibri" panose="020F0502020204030204" pitchFamily="34" charset="0"/>
              </a:rPr>
              <a:t>1</a:t>
            </a:r>
            <a:r>
              <a:rPr lang="en-US" sz="2400" dirty="0" smtClean="0">
                <a:latin typeface="Calibri" panose="020F0502020204030204" pitchFamily="34" charset="0"/>
              </a:rPr>
              <a:t>np</a:t>
            </a:r>
            <a:r>
              <a:rPr lang="en-US" sz="2400" baseline="-25000" dirty="0" smtClean="0">
                <a:latin typeface="Calibri" panose="020F0502020204030204" pitchFamily="34" charset="0"/>
              </a:rPr>
              <a:t>y</a:t>
            </a:r>
            <a:r>
              <a:rPr lang="en-US" sz="2400" baseline="30000" dirty="0" smtClean="0">
                <a:latin typeface="Calibri" panose="020F0502020204030204" pitchFamily="34" charset="0"/>
              </a:rPr>
              <a:t>1</a:t>
            </a:r>
            <a:r>
              <a:rPr lang="en-US" sz="2400" dirty="0" smtClean="0">
                <a:latin typeface="Calibri" panose="020F0502020204030204" pitchFamily="34" charset="0"/>
              </a:rPr>
              <a:t>np</a:t>
            </a:r>
            <a:r>
              <a:rPr lang="en-US" sz="2400" baseline="-25000" dirty="0" smtClean="0">
                <a:latin typeface="Calibri" panose="020F0502020204030204" pitchFamily="34" charset="0"/>
              </a:rPr>
              <a:t>z</a:t>
            </a:r>
            <a:r>
              <a:rPr lang="en-US" sz="2400" baseline="30000" dirty="0" smtClean="0">
                <a:latin typeface="Calibri" panose="020F0502020204030204" pitchFamily="34" charset="0"/>
              </a:rPr>
              <a:t>1</a:t>
            </a:r>
          </a:p>
          <a:p>
            <a:pPr marL="0" indent="0">
              <a:buNone/>
            </a:pPr>
            <a:endParaRPr lang="en-US" sz="2400" dirty="0">
              <a:latin typeface="Calibri" panose="020F0502020204030204" pitchFamily="34" charset="0"/>
            </a:endParaRPr>
          </a:p>
          <a:p>
            <a:pPr marL="0" indent="0">
              <a:buNone/>
            </a:pPr>
            <a:r>
              <a:rPr lang="en-US" sz="2400" baseline="30000" dirty="0" smtClean="0"/>
              <a:t>    Here</a:t>
            </a:r>
            <a:r>
              <a:rPr lang="en-US" sz="2400" dirty="0" smtClean="0"/>
              <a:t> s- subshell is completely filled and p- subshell is half filled is symmetric providing extra stability to the electronic configuration.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543589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Trends in atomic &amp; physical properties</a:t>
            </a:r>
            <a:endParaRPr lang="en-US" dirty="0"/>
          </a:p>
        </p:txBody>
      </p:sp>
      <p:sp>
        <p:nvSpPr>
          <p:cNvPr id="3" name="Content Placeholder 2"/>
          <p:cNvSpPr>
            <a:spLocks noGrp="1"/>
          </p:cNvSpPr>
          <p:nvPr>
            <p:ph idx="1"/>
          </p:nvPr>
        </p:nvSpPr>
        <p:spPr/>
        <p:txBody>
          <a:bodyPr/>
          <a:lstStyle/>
          <a:p>
            <a:r>
              <a:rPr lang="en-US" b="1" u="sng" dirty="0" smtClean="0"/>
              <a:t>Atomic &amp; ionic radii </a:t>
            </a:r>
            <a:r>
              <a:rPr lang="en-US" dirty="0" smtClean="0"/>
              <a:t>: </a:t>
            </a:r>
            <a:r>
              <a:rPr lang="en-US" dirty="0"/>
              <a:t>Covalent and ionic (in a particular state) radii increase in </a:t>
            </a:r>
            <a:r>
              <a:rPr lang="en-US" dirty="0" smtClean="0"/>
              <a:t>down </a:t>
            </a:r>
            <a:r>
              <a:rPr lang="en-US" dirty="0"/>
              <a:t>the group. There is a considerable increase in covalent </a:t>
            </a:r>
            <a:r>
              <a:rPr lang="en-US" dirty="0" smtClean="0"/>
              <a:t>radius from </a:t>
            </a:r>
            <a:r>
              <a:rPr lang="en-US" dirty="0"/>
              <a:t>N to P. However, from As to Bi only a small increase </a:t>
            </a:r>
            <a:r>
              <a:rPr lang="en-US" dirty="0" smtClean="0"/>
              <a:t>in covalent </a:t>
            </a:r>
            <a:r>
              <a:rPr lang="en-US" dirty="0"/>
              <a:t>radius is observed. This is due to the presence </a:t>
            </a:r>
            <a:r>
              <a:rPr lang="en-US" dirty="0" smtClean="0"/>
              <a:t>of completely </a:t>
            </a:r>
            <a:r>
              <a:rPr lang="en-US" dirty="0"/>
              <a:t>filled </a:t>
            </a:r>
            <a:r>
              <a:rPr lang="en-US" i="1" dirty="0"/>
              <a:t>d </a:t>
            </a:r>
            <a:r>
              <a:rPr lang="en-US" dirty="0"/>
              <a:t>and/or </a:t>
            </a:r>
            <a:r>
              <a:rPr lang="en-US" i="1" dirty="0"/>
              <a:t>f </a:t>
            </a:r>
            <a:r>
              <a:rPr lang="en-US" dirty="0"/>
              <a:t>orbitals in </a:t>
            </a:r>
            <a:r>
              <a:rPr lang="en-US" dirty="0" smtClean="0"/>
              <a:t>heavier elements. </a:t>
            </a:r>
          </a:p>
          <a:p>
            <a:pPr marL="0" indent="0">
              <a:buNone/>
            </a:pPr>
            <a:endParaRPr lang="en-US" dirty="0" smtClean="0"/>
          </a:p>
          <a:p>
            <a:pPr marL="0" indent="0">
              <a:buNone/>
            </a:pPr>
            <a:r>
              <a:rPr lang="en-US" dirty="0" smtClean="0"/>
              <a:t>   Covalent radius (pm)  N(70), P (110), As (121), Sb(141), Bi (148).  </a:t>
            </a:r>
          </a:p>
          <a:p>
            <a:r>
              <a:rPr lang="en-US" dirty="0" smtClean="0"/>
              <a:t>Ionisation Enthalpy : </a:t>
            </a:r>
            <a:r>
              <a:rPr lang="en-US" dirty="0"/>
              <a:t>Ionisation enthalpy decreases down the group due to gradual </a:t>
            </a:r>
            <a:r>
              <a:rPr lang="en-US" dirty="0" smtClean="0"/>
              <a:t>increase in </a:t>
            </a:r>
            <a:r>
              <a:rPr lang="en-US" dirty="0"/>
              <a:t>atomic size</a:t>
            </a:r>
            <a:r>
              <a:rPr lang="en-US" dirty="0" smtClean="0"/>
              <a:t>.</a:t>
            </a:r>
          </a:p>
          <a:p>
            <a:pPr marL="0" indent="0">
              <a:buNone/>
            </a:pPr>
            <a:r>
              <a:rPr lang="en-US" dirty="0" smtClean="0"/>
              <a:t>   First ionization enthalpy  of this group element is higher than group 14 and group 16 elements, due to stable electronic configuration.</a:t>
            </a:r>
            <a:endParaRPr lang="en-US" dirty="0"/>
          </a:p>
        </p:txBody>
      </p:sp>
    </p:spTree>
    <p:extLst>
      <p:ext uri="{BB962C8B-B14F-4D97-AF65-F5344CB8AC3E}">
        <p14:creationId xmlns:p14="http://schemas.microsoft.com/office/powerpoint/2010/main" val="255458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Trends in physical properties</a:t>
            </a:r>
            <a:endParaRPr lang="en-US" dirty="0"/>
          </a:p>
        </p:txBody>
      </p:sp>
      <p:sp>
        <p:nvSpPr>
          <p:cNvPr id="3" name="Content Placeholder 2"/>
          <p:cNvSpPr>
            <a:spLocks noGrp="1"/>
          </p:cNvSpPr>
          <p:nvPr>
            <p:ph idx="1"/>
          </p:nvPr>
        </p:nvSpPr>
        <p:spPr/>
        <p:txBody>
          <a:bodyPr>
            <a:normAutofit fontScale="92500" lnSpcReduction="10000"/>
          </a:bodyPr>
          <a:lstStyle/>
          <a:p>
            <a:r>
              <a:rPr lang="en-US" sz="2400" b="1" u="sng" dirty="0" smtClean="0"/>
              <a:t>Atomicity</a:t>
            </a:r>
            <a:r>
              <a:rPr lang="en-US" sz="2400" dirty="0" smtClean="0"/>
              <a:t> :All </a:t>
            </a:r>
            <a:r>
              <a:rPr lang="en-US" sz="2400" dirty="0"/>
              <a:t>the elements of this group are polyatomic. </a:t>
            </a:r>
            <a:r>
              <a:rPr lang="en-US" sz="2400" b="1" u="sng" dirty="0" smtClean="0"/>
              <a:t>Physical state</a:t>
            </a:r>
            <a:r>
              <a:rPr lang="en-US" sz="2400" dirty="0" smtClean="0"/>
              <a:t>: </a:t>
            </a:r>
            <a:r>
              <a:rPr lang="en-US" sz="2400" dirty="0" err="1" smtClean="0"/>
              <a:t>Dinitrogen</a:t>
            </a:r>
            <a:r>
              <a:rPr lang="en-US" sz="2400" dirty="0" smtClean="0"/>
              <a:t> </a:t>
            </a:r>
            <a:r>
              <a:rPr lang="en-US" sz="2400" dirty="0"/>
              <a:t>is a diatomic </a:t>
            </a:r>
            <a:r>
              <a:rPr lang="en-US" sz="2400" dirty="0" smtClean="0"/>
              <a:t>gas while </a:t>
            </a:r>
            <a:r>
              <a:rPr lang="en-US" sz="2400" dirty="0"/>
              <a:t>all others are solids. </a:t>
            </a:r>
            <a:endParaRPr lang="en-US" sz="2400" dirty="0" smtClean="0"/>
          </a:p>
          <a:p>
            <a:r>
              <a:rPr lang="en-US" sz="2400" b="1" u="sng" dirty="0" smtClean="0"/>
              <a:t>Metallic </a:t>
            </a:r>
            <a:r>
              <a:rPr lang="en-US" sz="2400" b="1" u="sng" dirty="0"/>
              <a:t>character </a:t>
            </a:r>
            <a:r>
              <a:rPr lang="en-US" sz="2400" dirty="0"/>
              <a:t>increases down the </a:t>
            </a:r>
            <a:r>
              <a:rPr lang="en-US" sz="2400" dirty="0" smtClean="0"/>
              <a:t>group. Nitrogen </a:t>
            </a:r>
            <a:r>
              <a:rPr lang="en-US" sz="2400" dirty="0"/>
              <a:t>and phosphorus are non-metals, arsenic and antimony </a:t>
            </a:r>
            <a:r>
              <a:rPr lang="en-US" sz="2400" dirty="0" smtClean="0"/>
              <a:t>metalloids and </a:t>
            </a:r>
            <a:r>
              <a:rPr lang="en-US" sz="2400" dirty="0"/>
              <a:t>bismuth is a metal. This is due to decrease in </a:t>
            </a:r>
            <a:r>
              <a:rPr lang="en-US" sz="2400" dirty="0" err="1"/>
              <a:t>ionisation</a:t>
            </a:r>
            <a:r>
              <a:rPr lang="en-US" sz="2400" dirty="0"/>
              <a:t> enthalpy </a:t>
            </a:r>
            <a:r>
              <a:rPr lang="en-US" sz="2400" dirty="0" smtClean="0"/>
              <a:t>and increase </a:t>
            </a:r>
            <a:r>
              <a:rPr lang="en-US" sz="2400" dirty="0"/>
              <a:t>in atomic size. </a:t>
            </a:r>
            <a:endParaRPr lang="en-US" sz="2400" dirty="0" smtClean="0"/>
          </a:p>
          <a:p>
            <a:r>
              <a:rPr lang="en-US" sz="2400" dirty="0" smtClean="0"/>
              <a:t>The </a:t>
            </a:r>
            <a:r>
              <a:rPr lang="en-US" sz="2400" b="1" u="sng" dirty="0"/>
              <a:t>boiling points</a:t>
            </a:r>
            <a:r>
              <a:rPr lang="en-US" sz="2400" dirty="0"/>
              <a:t>, in general, increase from top </a:t>
            </a:r>
            <a:r>
              <a:rPr lang="en-US" sz="2400" dirty="0" smtClean="0"/>
              <a:t>to bottom </a:t>
            </a:r>
            <a:r>
              <a:rPr lang="en-US" sz="2400" dirty="0"/>
              <a:t>in the group but the </a:t>
            </a:r>
            <a:r>
              <a:rPr lang="en-US" sz="2400" b="1" u="sng" dirty="0"/>
              <a:t>melting point </a:t>
            </a:r>
            <a:r>
              <a:rPr lang="en-US" sz="2400" dirty="0"/>
              <a:t>increases </a:t>
            </a:r>
            <a:r>
              <a:rPr lang="en-US" sz="2400" dirty="0" err="1"/>
              <a:t>upto</a:t>
            </a:r>
            <a:r>
              <a:rPr lang="en-US" sz="2400" dirty="0"/>
              <a:t> arsenic and </a:t>
            </a:r>
            <a:r>
              <a:rPr lang="en-US" sz="2400" dirty="0" smtClean="0"/>
              <a:t>then decreases </a:t>
            </a:r>
            <a:r>
              <a:rPr lang="en-US" sz="2400" dirty="0" err="1"/>
              <a:t>upto</a:t>
            </a:r>
            <a:r>
              <a:rPr lang="en-US" sz="2400" dirty="0"/>
              <a:t> bismuth</a:t>
            </a:r>
            <a:r>
              <a:rPr lang="en-US" sz="2400" dirty="0" smtClean="0"/>
              <a:t>.</a:t>
            </a:r>
            <a:r>
              <a:rPr lang="en-US" sz="2400" dirty="0"/>
              <a:t> </a:t>
            </a:r>
            <a:endParaRPr lang="en-US" sz="2400" dirty="0" smtClean="0"/>
          </a:p>
          <a:p>
            <a:r>
              <a:rPr lang="en-US" sz="2400" b="1" u="sng" dirty="0" smtClean="0"/>
              <a:t>Allotropy</a:t>
            </a:r>
            <a:r>
              <a:rPr lang="en-US" sz="2400" dirty="0" smtClean="0"/>
              <a:t> : except </a:t>
            </a:r>
            <a:r>
              <a:rPr lang="en-US" sz="2400" dirty="0"/>
              <a:t>nitrogen, all the elements </a:t>
            </a:r>
            <a:r>
              <a:rPr lang="en-US" sz="2400" dirty="0" smtClean="0"/>
              <a:t>show allotropy.</a:t>
            </a:r>
            <a:endParaRPr lang="en-US" sz="2400" dirty="0"/>
          </a:p>
        </p:txBody>
      </p:sp>
    </p:spTree>
    <p:extLst>
      <p:ext uri="{BB962C8B-B14F-4D97-AF65-F5344CB8AC3E}">
        <p14:creationId xmlns:p14="http://schemas.microsoft.com/office/powerpoint/2010/main" val="1215117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Trends in chemical properties </a:t>
            </a:r>
            <a:endParaRPr lang="en-US" dirty="0"/>
          </a:p>
        </p:txBody>
      </p:sp>
      <p:sp>
        <p:nvSpPr>
          <p:cNvPr id="3" name="Content Placeholder 2"/>
          <p:cNvSpPr>
            <a:spLocks noGrp="1"/>
          </p:cNvSpPr>
          <p:nvPr>
            <p:ph idx="1"/>
          </p:nvPr>
        </p:nvSpPr>
        <p:spPr/>
        <p:txBody>
          <a:bodyPr>
            <a:normAutofit/>
          </a:bodyPr>
          <a:lstStyle/>
          <a:p>
            <a:r>
              <a:rPr lang="en-US" b="1" u="sng" dirty="0" smtClean="0"/>
              <a:t>Oxidation </a:t>
            </a:r>
            <a:r>
              <a:rPr lang="en-US" b="1" u="sng" dirty="0" err="1" smtClean="0"/>
              <a:t>satates</a:t>
            </a:r>
            <a:r>
              <a:rPr lang="en-US" b="1" u="sng" dirty="0" smtClean="0"/>
              <a:t> and reactivity</a:t>
            </a:r>
            <a:r>
              <a:rPr lang="en-US" b="1" dirty="0" smtClean="0"/>
              <a:t> :</a:t>
            </a:r>
            <a:r>
              <a:rPr lang="en-US" dirty="0" smtClean="0"/>
              <a:t> </a:t>
            </a:r>
            <a:r>
              <a:rPr lang="en-US" sz="1900" dirty="0" smtClean="0"/>
              <a:t>The </a:t>
            </a:r>
            <a:r>
              <a:rPr lang="en-US" sz="19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common oxidation states </a:t>
            </a:r>
            <a:r>
              <a:rPr lang="en-US" sz="1900" dirty="0" smtClean="0"/>
              <a:t>of these elements are </a:t>
            </a:r>
            <a:r>
              <a:rPr lang="en-US" sz="19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–3, +3 and +5</a:t>
            </a:r>
            <a:r>
              <a:rPr lang="en-US" sz="1900" dirty="0" smtClean="0"/>
              <a:t>. The tendency to exhibit –3 oxidation state decreases down the group due to increase in size and metallic character. In fact last member of the group, bismuth hardly forms any compound in –3 oxidation state. The stability of +5 oxidation state decreases down the group. The only well characterized Bi (V) compound is BiF5. The stability of +5 oxidation state decreases and that of +3 state increases (due to inert pair effect) down the group. Besides +5 oxidation state, nitrogen exhibits + 1, + 2, + 4 oxidation states also when it reacts with oxygen. However, it does not form compounds in +5 oxidation state with halogens as nitrogen does not have </a:t>
            </a:r>
            <a:r>
              <a:rPr lang="en-US" sz="1900" i="1" dirty="0" smtClean="0"/>
              <a:t>d</a:t>
            </a:r>
            <a:r>
              <a:rPr lang="en-US" sz="1900" dirty="0" smtClean="0"/>
              <a:t>-orbitals to accommodate electrons from other elements to form bonds.</a:t>
            </a:r>
            <a:endParaRPr lang="en-US" sz="1900" dirty="0"/>
          </a:p>
        </p:txBody>
      </p:sp>
    </p:spTree>
    <p:extLst>
      <p:ext uri="{BB962C8B-B14F-4D97-AF65-F5344CB8AC3E}">
        <p14:creationId xmlns:p14="http://schemas.microsoft.com/office/powerpoint/2010/main" val="4678585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Trends in chemical properties</a:t>
            </a:r>
            <a:endParaRPr lang="en-US" dirty="0"/>
          </a:p>
        </p:txBody>
      </p:sp>
      <p:sp>
        <p:nvSpPr>
          <p:cNvPr id="3" name="Content Placeholder 2"/>
          <p:cNvSpPr>
            <a:spLocks noGrp="1"/>
          </p:cNvSpPr>
          <p:nvPr>
            <p:ph idx="1"/>
          </p:nvPr>
        </p:nvSpPr>
        <p:spPr/>
        <p:txBody>
          <a:bodyPr/>
          <a:lstStyle/>
          <a:p>
            <a:r>
              <a:rPr lang="en-US" b="1" u="sng" dirty="0" smtClean="0"/>
              <a:t>Oxidation states and reactivity</a:t>
            </a:r>
            <a:r>
              <a:rPr lang="en-US" dirty="0" smtClean="0"/>
              <a:t> : </a:t>
            </a:r>
          </a:p>
          <a:p>
            <a:r>
              <a:rPr lang="en-US" dirty="0" smtClean="0"/>
              <a:t>In </a:t>
            </a:r>
            <a:r>
              <a:rPr lang="en-US" dirty="0"/>
              <a:t>the case of nitrogen, all oxidation states from +1 to +4 tend </a:t>
            </a:r>
            <a:r>
              <a:rPr lang="en-US" dirty="0" smtClean="0"/>
              <a:t>to disproportionate </a:t>
            </a:r>
            <a:r>
              <a:rPr lang="en-US" dirty="0"/>
              <a:t>in acid solution. For example,</a:t>
            </a:r>
          </a:p>
          <a:p>
            <a:pPr marL="0" indent="0">
              <a:buNone/>
            </a:pPr>
            <a:r>
              <a:rPr lang="en-US" dirty="0" smtClean="0"/>
              <a:t>          3HNO</a:t>
            </a:r>
            <a:r>
              <a:rPr lang="en-US" baseline="-25000" dirty="0" smtClean="0"/>
              <a:t>2</a:t>
            </a:r>
            <a:r>
              <a:rPr lang="en-US" dirty="0" smtClean="0"/>
              <a:t> -----</a:t>
            </a:r>
            <a:r>
              <a:rPr lang="en-US" dirty="0" smtClean="0">
                <a:sym typeface="Wingdings" panose="05000000000000000000" pitchFamily="2" charset="2"/>
              </a:rPr>
              <a:t>&gt;</a:t>
            </a:r>
            <a:r>
              <a:rPr lang="en-US" dirty="0" smtClean="0"/>
              <a:t> </a:t>
            </a:r>
            <a:r>
              <a:rPr lang="en-US" dirty="0"/>
              <a:t>HNO</a:t>
            </a:r>
            <a:r>
              <a:rPr lang="en-US" baseline="-25000" dirty="0"/>
              <a:t>3</a:t>
            </a:r>
            <a:r>
              <a:rPr lang="en-US" dirty="0"/>
              <a:t> + H</a:t>
            </a:r>
            <a:r>
              <a:rPr lang="en-US" baseline="-25000" dirty="0"/>
              <a:t>2</a:t>
            </a:r>
            <a:r>
              <a:rPr lang="en-US" dirty="0"/>
              <a:t>O + </a:t>
            </a:r>
            <a:r>
              <a:rPr lang="en-US" dirty="0" smtClean="0"/>
              <a:t>2NO       ( here +3 -----</a:t>
            </a:r>
            <a:r>
              <a:rPr lang="en-US" dirty="0" smtClean="0">
                <a:sym typeface="Wingdings" panose="05000000000000000000" pitchFamily="2" charset="2"/>
              </a:rPr>
              <a:t>&gt; +5  and  +2)</a:t>
            </a:r>
            <a:endParaRPr lang="en-US" dirty="0"/>
          </a:p>
          <a:p>
            <a:r>
              <a:rPr lang="en-US" dirty="0"/>
              <a:t>Similarly, in case of phosphorus nearly all intermediate </a:t>
            </a:r>
            <a:r>
              <a:rPr lang="en-US" dirty="0" smtClean="0"/>
              <a:t>oxidation states </a:t>
            </a:r>
            <a:r>
              <a:rPr lang="en-US" dirty="0"/>
              <a:t>disproportionate into +5 and –3 both in alkali and acid. </a:t>
            </a:r>
            <a:endParaRPr lang="en-US" dirty="0" smtClean="0"/>
          </a:p>
          <a:p>
            <a:pPr marL="0" indent="0">
              <a:buNone/>
            </a:pPr>
            <a:r>
              <a:rPr lang="en-US" dirty="0" smtClean="0"/>
              <a:t>         </a:t>
            </a:r>
            <a:r>
              <a:rPr lang="pl-PL" dirty="0" smtClean="0"/>
              <a:t>4H</a:t>
            </a:r>
            <a:r>
              <a:rPr lang="en-US" baseline="-25000" dirty="0" smtClean="0"/>
              <a:t>3</a:t>
            </a:r>
            <a:r>
              <a:rPr lang="pl-PL" dirty="0" smtClean="0"/>
              <a:t>PO</a:t>
            </a:r>
            <a:r>
              <a:rPr lang="en-US" baseline="-25000" dirty="0" smtClean="0"/>
              <a:t>3</a:t>
            </a:r>
            <a:r>
              <a:rPr lang="pl-PL" dirty="0" smtClean="0"/>
              <a:t> </a:t>
            </a:r>
            <a:r>
              <a:rPr lang="en-US" dirty="0" smtClean="0"/>
              <a:t>--</a:t>
            </a:r>
            <a:r>
              <a:rPr lang="en-US" dirty="0" smtClean="0">
                <a:sym typeface="Wingdings" panose="05000000000000000000" pitchFamily="2" charset="2"/>
              </a:rPr>
              <a:t>&gt;</a:t>
            </a:r>
            <a:r>
              <a:rPr lang="pl-PL" dirty="0" smtClean="0"/>
              <a:t> 3H</a:t>
            </a:r>
            <a:r>
              <a:rPr lang="en-US" baseline="-25000" dirty="0" smtClean="0"/>
              <a:t>3</a:t>
            </a:r>
            <a:r>
              <a:rPr lang="pl-PL" dirty="0" smtClean="0"/>
              <a:t>PO</a:t>
            </a:r>
            <a:r>
              <a:rPr lang="en-US" baseline="-25000" dirty="0" smtClean="0"/>
              <a:t>4</a:t>
            </a:r>
            <a:r>
              <a:rPr lang="pl-PL" dirty="0" smtClean="0"/>
              <a:t> </a:t>
            </a:r>
            <a:r>
              <a:rPr lang="pl-PL" dirty="0"/>
              <a:t>+ </a:t>
            </a:r>
            <a:r>
              <a:rPr lang="pl-PL" dirty="0" smtClean="0"/>
              <a:t>PH</a:t>
            </a:r>
            <a:r>
              <a:rPr lang="en-US" baseline="-25000" dirty="0" smtClean="0"/>
              <a:t>3</a:t>
            </a:r>
            <a:r>
              <a:rPr lang="en-US" dirty="0" smtClean="0"/>
              <a:t>                   (here +3 ----</a:t>
            </a:r>
            <a:r>
              <a:rPr lang="en-US" dirty="0" smtClean="0">
                <a:sym typeface="Wingdings" panose="05000000000000000000" pitchFamily="2" charset="2"/>
              </a:rPr>
              <a:t>-&gt; +5 and -3)</a:t>
            </a:r>
            <a:endParaRPr lang="en-US" baseline="-25000" dirty="0" smtClean="0"/>
          </a:p>
          <a:p>
            <a:r>
              <a:rPr lang="en-US" dirty="0" smtClean="0"/>
              <a:t>However +3 </a:t>
            </a:r>
            <a:r>
              <a:rPr lang="en-US" dirty="0"/>
              <a:t>oxidation state in case of arsenic, antimony and bismuth becomes</a:t>
            </a:r>
          </a:p>
          <a:p>
            <a:pPr marL="0" indent="0">
              <a:buNone/>
            </a:pPr>
            <a:r>
              <a:rPr lang="en-US" dirty="0" smtClean="0"/>
              <a:t>     increasingly </a:t>
            </a:r>
            <a:r>
              <a:rPr lang="en-US" dirty="0"/>
              <a:t>stable with respect to disproportionation.</a:t>
            </a:r>
          </a:p>
        </p:txBody>
      </p:sp>
    </p:spTree>
    <p:extLst>
      <p:ext uri="{BB962C8B-B14F-4D97-AF65-F5344CB8AC3E}">
        <p14:creationId xmlns:p14="http://schemas.microsoft.com/office/powerpoint/2010/main" val="6723841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Trends in chemical properties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50327177"/>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447765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431</TotalTime>
  <Words>2576</Words>
  <Application>Microsoft Office PowerPoint</Application>
  <PresentationFormat>Widescreen</PresentationFormat>
  <Paragraphs>181</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Trebuchet MS</vt:lpstr>
      <vt:lpstr>Wingdings</vt:lpstr>
      <vt:lpstr>Wingdings 3</vt:lpstr>
      <vt:lpstr>Facet</vt:lpstr>
      <vt:lpstr>ATOMIC ENERGY CENTRAL SCHOOL-3 MODULE-1 TOPIC-p-BLOCK ELEMENTS </vt:lpstr>
      <vt:lpstr>INTRODUCTION</vt:lpstr>
      <vt:lpstr>Occurrence:</vt:lpstr>
      <vt:lpstr>Electronic configuration</vt:lpstr>
      <vt:lpstr>Trends in atomic &amp; physical properties</vt:lpstr>
      <vt:lpstr>Trends in physical properties</vt:lpstr>
      <vt:lpstr>Trends in chemical properties </vt:lpstr>
      <vt:lpstr>Trends in chemical properties</vt:lpstr>
      <vt:lpstr>Trends in chemical properties </vt:lpstr>
      <vt:lpstr>Trends in chemical properties</vt:lpstr>
      <vt:lpstr>Trends in chemical properties </vt:lpstr>
      <vt:lpstr>Trends in chemical properties</vt:lpstr>
      <vt:lpstr>Nitrogen</vt:lpstr>
      <vt:lpstr>Properties of dinitrogen </vt:lpstr>
      <vt:lpstr>Uses of dinitrogen </vt:lpstr>
      <vt:lpstr>Compounds of Nitrogen</vt:lpstr>
      <vt:lpstr>Preparation of ammonia  Haber’s Process </vt:lpstr>
      <vt:lpstr>Properties of ammonia (NH3)</vt:lpstr>
      <vt:lpstr>Nitric acid (Preparation)</vt:lpstr>
      <vt:lpstr>Nitric acid  (Properties)</vt:lpstr>
      <vt:lpstr>Nitric acid  (Properties)</vt:lpstr>
      <vt:lpstr>Oxides of nitrogen (Structures only)</vt:lpstr>
      <vt:lpstr>Phosphorus (allotropic forms)</vt:lpstr>
      <vt:lpstr>Red phosphorus</vt:lpstr>
      <vt:lpstr>Compounds of phosphorous  (Phosphine)</vt:lpstr>
      <vt:lpstr>      Compounds of phosphorous              (Phosphorus trichloride)</vt:lpstr>
      <vt:lpstr>         Compounds of Phosphorus           (Phosphorus pentachloride)</vt:lpstr>
      <vt:lpstr>       Structure of PCl5</vt:lpstr>
      <vt:lpstr>Oxoacids of Phosphorus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ATOMIC ENERGY CENTRAL SCHOOL-3 MODULE-1 TOPIC-p-BLOCK ELEMENTS </dc:title>
  <dc:creator>STAFF</dc:creator>
  <cp:lastModifiedBy>STAFF</cp:lastModifiedBy>
  <cp:revision>64</cp:revision>
  <dcterms:created xsi:type="dcterms:W3CDTF">2020-08-20T04:47:36Z</dcterms:created>
  <dcterms:modified xsi:type="dcterms:W3CDTF">2020-08-21T06:57:55Z</dcterms:modified>
</cp:coreProperties>
</file>